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2" r:id="rId1"/>
    <p:sldMasterId id="2147483694" r:id="rId2"/>
    <p:sldMasterId id="2147483695" r:id="rId3"/>
    <p:sldMasterId id="2147483696" r:id="rId4"/>
  </p:sldMasterIdLst>
  <p:notesMasterIdLst>
    <p:notesMasterId r:id="rId49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94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95" r:id="rId29"/>
    <p:sldId id="279" r:id="rId30"/>
    <p:sldId id="280" r:id="rId31"/>
    <p:sldId id="298" r:id="rId32"/>
    <p:sldId id="281" r:id="rId33"/>
    <p:sldId id="282" r:id="rId34"/>
    <p:sldId id="283" r:id="rId35"/>
    <p:sldId id="284" r:id="rId36"/>
    <p:sldId id="292" r:id="rId37"/>
    <p:sldId id="285" r:id="rId38"/>
    <p:sldId id="293" r:id="rId39"/>
    <p:sldId id="300" r:id="rId40"/>
    <p:sldId id="301" r:id="rId41"/>
    <p:sldId id="288" r:id="rId42"/>
    <p:sldId id="289" r:id="rId43"/>
    <p:sldId id="296" r:id="rId44"/>
    <p:sldId id="297" r:id="rId45"/>
    <p:sldId id="299" r:id="rId46"/>
    <p:sldId id="290" r:id="rId47"/>
    <p:sldId id="291" r:id="rId4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12" y="-14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225077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771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Shape 32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806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2" name="Shape 3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Shape 3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24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0" name="Shape 3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1211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8" name="Shape 3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Shape 3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0325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523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3997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Shape 3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007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80" name="Shape 3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Shape 3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3039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Shape 39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0157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4" name="Shape 4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Shape 4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932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740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0" name="Shape 4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Shape 42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2532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8" name="Shape 4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Shape 42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5411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8" name="Shape 4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Shape 4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665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9" name="Shape 4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Shape 45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77855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Shape 4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65569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200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66" name="Shape 4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39233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80" name="Shape 4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41943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628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89" name="Shape 4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3155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6573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95" name="Shape 4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Shape 49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6465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Shape 50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707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Shape 51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1" name="Shape 5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Shape 51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4495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32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9" name="Shape 5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Shape 5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1550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5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938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82749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Shape 5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21696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39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4522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3491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870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7063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798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7" name="Shape 5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8" name="Shape 56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58236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74" name="Shape 57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5" name="Shape 57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7922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6437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Shape 29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0887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01881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5639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Shape 31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9202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ctrTitle"/>
          </p:nvPr>
        </p:nvSpPr>
        <p:spPr>
          <a:xfrm>
            <a:off x="1143000" y="841770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ubTitle" idx="1"/>
          </p:nvPr>
        </p:nvSpPr>
        <p:spPr>
          <a:xfrm>
            <a:off x="1143000" y="2701526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28650" y="1369216"/>
            <a:ext cx="7886698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セクション見出し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698" cy="21395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23887" y="3442096"/>
            <a:ext cx="7886698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28650" y="1369216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629150" y="1369216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629839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29839" y="1260870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body" idx="2"/>
          </p:nvPr>
        </p:nvSpPr>
        <p:spPr>
          <a:xfrm>
            <a:off x="629839" y="1878806"/>
            <a:ext cx="3868340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body" idx="3"/>
          </p:nvPr>
        </p:nvSpPr>
        <p:spPr>
          <a:xfrm>
            <a:off x="4629150" y="1260870"/>
            <a:ext cx="3887388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88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タイトル付きの コンテンツ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176" cy="12001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887389" y="740568"/>
            <a:ext cx="4629149" cy="3655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79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222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body" idx="2"/>
          </p:nvPr>
        </p:nvSpPr>
        <p:spPr>
          <a:xfrm>
            <a:off x="629839" y="1543050"/>
            <a:ext cx="2949176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Shape 14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タイトル付きの図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176" cy="12001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pic" idx="2"/>
          </p:nvPr>
        </p:nvSpPr>
        <p:spPr>
          <a:xfrm>
            <a:off x="3887389" y="740568"/>
            <a:ext cx="4629149" cy="3655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29839" y="1543050"/>
            <a:ext cx="2949176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タイトルと 縦書きテキスト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 rot="5400000">
            <a:off x="2940247" y="-942377"/>
            <a:ext cx="3263503" cy="7886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縦書きタイトルと 縦書きテキスト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 rot="5400000">
            <a:off x="5350072" y="1467443"/>
            <a:ext cx="4358876" cy="1971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79"/>
            <a:ext cx="4358876" cy="580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28650" y="1369217"/>
            <a:ext cx="7886698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Shape 17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ctrTitle"/>
          </p:nvPr>
        </p:nvSpPr>
        <p:spPr>
          <a:xfrm>
            <a:off x="1143000" y="841771"/>
            <a:ext cx="6858000" cy="1790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subTitle" idx="1"/>
          </p:nvPr>
        </p:nvSpPr>
        <p:spPr>
          <a:xfrm>
            <a:off x="1143000" y="2701527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セクション見出し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698" cy="213955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23887" y="3442096"/>
            <a:ext cx="7886698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6" name="Shape 19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 つのコンテンツ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28650" y="1369217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body" idx="2"/>
          </p:nvPr>
        </p:nvSpPr>
        <p:spPr>
          <a:xfrm>
            <a:off x="4629150" y="1369217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比較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629839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29839" y="1260871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body" idx="2"/>
          </p:nvPr>
        </p:nvSpPr>
        <p:spPr>
          <a:xfrm>
            <a:off x="629839" y="1878806"/>
            <a:ext cx="3868340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Shape 209"/>
          <p:cNvSpPr txBox="1">
            <a:spLocks noGrp="1"/>
          </p:cNvSpPr>
          <p:nvPr>
            <p:ph type="body" idx="3"/>
          </p:nvPr>
        </p:nvSpPr>
        <p:spPr>
          <a:xfrm>
            <a:off x="4629150" y="1260871"/>
            <a:ext cx="3887389" cy="6179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Shape 210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89" cy="27634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Shape 21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Shape 21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タイトル付きの コンテンツ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176" cy="12001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3887389" y="740568"/>
            <a:ext cx="4629149" cy="3655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127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952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2" name="Shape 222"/>
          <p:cNvSpPr txBox="1">
            <a:spLocks noGrp="1"/>
          </p:cNvSpPr>
          <p:nvPr>
            <p:ph type="body" idx="2"/>
          </p:nvPr>
        </p:nvSpPr>
        <p:spPr>
          <a:xfrm>
            <a:off x="629839" y="1543050"/>
            <a:ext cx="2949176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3" name="Shape 22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4" name="Shape 22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タイトル付きの図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629839" y="342900"/>
            <a:ext cx="2949176" cy="120014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28" name="Shape 228"/>
          <p:cNvSpPr>
            <a:spLocks noGrp="1"/>
          </p:cNvSpPr>
          <p:nvPr>
            <p:ph type="pic" idx="2"/>
          </p:nvPr>
        </p:nvSpPr>
        <p:spPr>
          <a:xfrm>
            <a:off x="3887389" y="740568"/>
            <a:ext cx="4629149" cy="36552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29839" y="1543050"/>
            <a:ext cx="2949176" cy="285869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0" name="Shape 23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1" name="Shape 23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タイトルと 縦書きテキスト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8"/>
            <a:ext cx="3263503" cy="78866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7" name="Shape 23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縦書きタイトルと 縦書きテキスト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 rot="5400000">
            <a:off x="5350073" y="1467444"/>
            <a:ext cx="4358877" cy="19716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 rot="5400000">
            <a:off x="1349572" y="-447079"/>
            <a:ext cx="4358877" cy="5800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Shape 24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Shape 24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" y="0"/>
            <a:ext cx="1728788" cy="51435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7319" y="841772"/>
            <a:ext cx="6593681" cy="179070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7319" y="2701528"/>
            <a:ext cx="6593681" cy="124182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08133" y="4057651"/>
            <a:ext cx="2057400" cy="273844"/>
          </a:xfrm>
        </p:spPr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7318" y="4057651"/>
            <a:ext cx="3843665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2684" y="4057650"/>
            <a:ext cx="578317" cy="273844"/>
          </a:xfrm>
        </p:spPr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849401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9837531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064420"/>
            <a:ext cx="7429500" cy="2139553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3318272"/>
            <a:ext cx="7429500" cy="1031082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278560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1687114"/>
            <a:ext cx="3658792" cy="2656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687114"/>
            <a:ext cx="3656408" cy="2656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0134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64345"/>
            <a:ext cx="7429500" cy="110847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15" y="1687115"/>
            <a:ext cx="3487337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2305048"/>
            <a:ext cx="3658793" cy="2038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6" y="1687114"/>
            <a:ext cx="3484952" cy="617934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05048"/>
            <a:ext cx="3656408" cy="20383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703425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4982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4370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457201"/>
            <a:ext cx="2892028" cy="1229913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444499"/>
            <a:ext cx="4418407" cy="3898901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1687114"/>
            <a:ext cx="2892028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8204608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4450881" cy="122991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5541" y="457201"/>
            <a:ext cx="2750018" cy="38861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1687114"/>
            <a:ext cx="4450883" cy="265628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0409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3228499"/>
            <a:ext cx="7434266" cy="614516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454819"/>
            <a:ext cx="7434266" cy="2474834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3843015"/>
            <a:ext cx="7433144" cy="51185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0284809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457200"/>
            <a:ext cx="7429466" cy="2571750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314700"/>
            <a:ext cx="7428344" cy="1028699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070084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457200"/>
            <a:ext cx="6977064" cy="2061322"/>
          </a:xfrm>
        </p:spPr>
        <p:txBody>
          <a:bodyPr anchor="ctr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2524168"/>
            <a:ext cx="6564224" cy="411726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3232439"/>
            <a:ext cx="7429502" cy="1117122"/>
          </a:xfrm>
        </p:spPr>
        <p:txBody>
          <a:bodyPr anchor="ctr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77634" y="549295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03028" y="2073729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4489131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600531"/>
            <a:ext cx="7429501" cy="1883876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3493241"/>
            <a:ext cx="7428379" cy="855483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615393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005847"/>
            <a:ext cx="2397674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45939" y="2520197"/>
            <a:ext cx="2406551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008226"/>
            <a:ext cx="2388289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78160" y="2522576"/>
            <a:ext cx="2396873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005847"/>
            <a:ext cx="2396226" cy="51435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2520197"/>
            <a:ext cx="2396226" cy="182320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9776614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457200"/>
            <a:ext cx="7429499" cy="14287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3303447"/>
            <a:ext cx="239643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000249"/>
            <a:ext cx="2396430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3735644"/>
            <a:ext cx="2396430" cy="61338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3303447"/>
            <a:ext cx="2400300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000249"/>
            <a:ext cx="2399205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3735643"/>
            <a:ext cx="2400300" cy="607757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3303446"/>
            <a:ext cx="2393056" cy="432197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500" b="0" cap="all" baseline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000249"/>
            <a:ext cx="2396227" cy="1143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5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3735641"/>
            <a:ext cx="2396226" cy="60775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35641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26153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457200"/>
            <a:ext cx="1503758" cy="3886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457200"/>
            <a:ext cx="5811443" cy="38862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lang="en" sz="1000" b="0" i="0" u="none" strike="noStrike" cap="none" smtClean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0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3441390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en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8589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20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628650" y="273841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28650" y="1369216"/>
            <a:ext cx="7886698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222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165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07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88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400"/>
            </a:lvl2pPr>
            <a:lvl3pPr lvl="2" indent="0">
              <a:spcBef>
                <a:spcPts val="0"/>
              </a:spcBef>
              <a:buFont typeface="Arial"/>
              <a:buNone/>
              <a:defRPr sz="1400"/>
            </a:lvl3pPr>
            <a:lvl4pPr lvl="3" indent="0">
              <a:spcBef>
                <a:spcPts val="0"/>
              </a:spcBef>
              <a:buFont typeface="Arial"/>
              <a:buNone/>
              <a:defRPr sz="1400"/>
            </a:lvl4pPr>
            <a:lvl5pPr lvl="4" indent="0">
              <a:spcBef>
                <a:spcPts val="0"/>
              </a:spcBef>
              <a:buFont typeface="Arial"/>
              <a:buNone/>
              <a:defRPr sz="1400"/>
            </a:lvl5pPr>
            <a:lvl6pPr lvl="5" indent="0">
              <a:spcBef>
                <a:spcPts val="0"/>
              </a:spcBef>
              <a:buFont typeface="Arial"/>
              <a:buNone/>
              <a:defRPr sz="1400"/>
            </a:lvl6pPr>
            <a:lvl7pPr lvl="6" indent="0">
              <a:spcBef>
                <a:spcPts val="0"/>
              </a:spcBef>
              <a:buFont typeface="Arial"/>
              <a:buNone/>
              <a:defRPr sz="1400"/>
            </a:lvl7pPr>
            <a:lvl8pPr lvl="7" indent="0">
              <a:spcBef>
                <a:spcPts val="0"/>
              </a:spcBef>
              <a:buFont typeface="Arial"/>
              <a:buNone/>
              <a:defRPr sz="1400"/>
            </a:lvl8pPr>
            <a:lvl9pPr lvl="8" indent="0">
              <a:spcBef>
                <a:spcPts val="0"/>
              </a:spcBef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28650" y="1369217"/>
            <a:ext cx="7886698" cy="32635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177800" marR="0" lvl="0" indent="952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50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190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099" cy="27384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8" cy="2738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0716" y="0"/>
            <a:ext cx="9040416" cy="51435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463888"/>
            <a:ext cx="7429499" cy="11089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1687115"/>
            <a:ext cx="7429499" cy="26562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441245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4/5/17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4412457"/>
            <a:ext cx="467948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4412456"/>
            <a:ext cx="57831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 smtClean="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529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SzPct val="125000"/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png"/><Relationship Id="rId7" Type="http://schemas.openxmlformats.org/officeDocument/2006/relationships/image" Target="../media/image30.jp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cid:564258FC-E782-4EBC-8871-C2118A100B52" TargetMode="External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g"/><Relationship Id="rId5" Type="http://schemas.openxmlformats.org/officeDocument/2006/relationships/image" Target="../media/image46.jpg"/><Relationship Id="rId6" Type="http://schemas.openxmlformats.org/officeDocument/2006/relationships/image" Target="../media/image47.jpg"/><Relationship Id="rId7" Type="http://schemas.openxmlformats.org/officeDocument/2006/relationships/image" Target="../media/image48.jpg"/><Relationship Id="rId8" Type="http://schemas.openxmlformats.org/officeDocument/2006/relationships/image" Target="../media/image49.jpg"/><Relationship Id="rId9" Type="http://schemas.openxmlformats.org/officeDocument/2006/relationships/image" Target="../media/image50.jpg"/><Relationship Id="rId10" Type="http://schemas.openxmlformats.org/officeDocument/2006/relationships/image" Target="../media/image51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53.jpg"/><Relationship Id="rId5" Type="http://schemas.openxmlformats.org/officeDocument/2006/relationships/image" Target="../media/image54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5" Type="http://schemas.openxmlformats.org/officeDocument/2006/relationships/image" Target="../media/image58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5" Type="http://schemas.openxmlformats.org/officeDocument/2006/relationships/image" Target="../media/image61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4" Type="http://schemas.openxmlformats.org/officeDocument/2006/relationships/image" Target="../media/image68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7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2.xml"/><Relationship Id="rId3" Type="http://schemas.openxmlformats.org/officeDocument/2006/relationships/hyperlink" Target="http://www.sciencealert.com/scientists-find-worms-can-safely-eat-the-plastic-in-our-garbag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image" Target="../media/image79.JPG"/><Relationship Id="rId5" Type="http://schemas.openxmlformats.org/officeDocument/2006/relationships/image" Target="../media/image80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ctrTitle"/>
          </p:nvPr>
        </p:nvSpPr>
        <p:spPr>
          <a:xfrm>
            <a:off x="230075" y="139975"/>
            <a:ext cx="8520599" cy="886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Microplastics In the Ocean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subTitle" idx="1"/>
          </p:nvPr>
        </p:nvSpPr>
        <p:spPr>
          <a:xfrm>
            <a:off x="311700" y="102617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48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By:</a:t>
            </a:r>
            <a:r>
              <a:rPr lang="en" sz="4800" b="1" i="1" u="none" strike="noStrike" cap="none" dirty="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The </a:t>
            </a:r>
            <a:r>
              <a:rPr lang="en-US" sz="4800" b="1" i="1" u="none" strike="noStrike" cap="none" dirty="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LA </a:t>
            </a:r>
            <a:r>
              <a:rPr lang="en" sz="4800" b="1" i="1" u="none" strike="noStrike" cap="none" dirty="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Microplastics </a:t>
            </a:r>
            <a:r>
              <a:rPr lang="en-US" sz="4800" b="1" i="1" u="none" strike="noStrike" cap="none" dirty="0">
                <a:solidFill>
                  <a:srgbClr val="FFFFFF"/>
                </a:solidFill>
                <a:latin typeface="Playball"/>
                <a:ea typeface="Playball"/>
                <a:cs typeface="Playball"/>
                <a:sym typeface="Playball"/>
              </a:rPr>
              <a:t>team</a:t>
            </a:r>
            <a:endParaRPr lang="en" sz="4800" b="1" i="1" u="none" strike="noStrike" cap="none" dirty="0">
              <a:solidFill>
                <a:srgbClr val="FFFFFF"/>
              </a:solidFill>
              <a:latin typeface="Playball"/>
              <a:ea typeface="Playball"/>
              <a:cs typeface="Playball"/>
              <a:sym typeface="Playball"/>
            </a:endParaRPr>
          </a:p>
        </p:txBody>
      </p:sp>
      <p:sp>
        <p:nvSpPr>
          <p:cNvPr id="251" name="Shape 251"/>
          <p:cNvSpPr txBox="1"/>
          <p:nvPr/>
        </p:nvSpPr>
        <p:spPr>
          <a:xfrm>
            <a:off x="11700" y="5097930"/>
            <a:ext cx="9120599" cy="45719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lang="en" sz="1200" b="1" i="1" u="sng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420" y="0"/>
            <a:ext cx="685915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 descr="Image result for tide detergent"/>
          <p:cNvPicPr preferRelativeResize="0"/>
          <p:nvPr/>
        </p:nvPicPr>
        <p:blipFill rotWithShape="1">
          <a:blip r:embed="rId4">
            <a:alphaModFix/>
          </a:blip>
          <a:srcRect l="56896" t="28978" r="20826" b="45597"/>
          <a:stretch/>
        </p:blipFill>
        <p:spPr>
          <a:xfrm>
            <a:off x="5818048" y="1976800"/>
            <a:ext cx="861948" cy="983724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/>
          <p:nvPr/>
        </p:nvSpPr>
        <p:spPr>
          <a:xfrm>
            <a:off x="1355750" y="-1216000"/>
            <a:ext cx="4053299" cy="294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What`s this?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420" y="0"/>
            <a:ext cx="685915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Shape 336"/>
          <p:cNvSpPr txBox="1"/>
          <p:nvPr/>
        </p:nvSpPr>
        <p:spPr>
          <a:xfrm>
            <a:off x="99551" y="0"/>
            <a:ext cx="5944175" cy="7617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Detergent bottle</a:t>
            </a:r>
          </a:p>
        </p:txBody>
      </p:sp>
      <p:pic>
        <p:nvPicPr>
          <p:cNvPr id="337" name="Shape 337" descr="Image result for tide deterg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6325" y="883525"/>
            <a:ext cx="3869349" cy="3869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4719" y="0"/>
            <a:ext cx="3462751" cy="2595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55629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 descr="Image result for water bottles pollution on beach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44723" y="2473150"/>
            <a:ext cx="3499273" cy="2670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Shape 352" descr="http://stjohns.ifas.ufl.edu/sea/images/timeline.gif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010996" cy="528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92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/>
        </p:nvSpPr>
        <p:spPr>
          <a:xfrm>
            <a:off x="2104390" y="3658569"/>
            <a:ext cx="1366246" cy="72429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9" name="Shape 3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0183" y="2305891"/>
            <a:ext cx="2364215" cy="270535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Shape 360"/>
          <p:cNvSpPr/>
          <p:nvPr/>
        </p:nvSpPr>
        <p:spPr>
          <a:xfrm>
            <a:off x="2479010" y="2842366"/>
            <a:ext cx="432858" cy="899213"/>
          </a:xfrm>
          <a:prstGeom prst="downArrow">
            <a:avLst>
              <a:gd name="adj1" fmla="val 50000"/>
              <a:gd name="adj2" fmla="val 54303"/>
            </a:avLst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Shape 3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2403" y="96169"/>
            <a:ext cx="2119457" cy="20346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2" name="Shape 362"/>
          <p:cNvCxnSpPr/>
          <p:nvPr/>
        </p:nvCxnSpPr>
        <p:spPr>
          <a:xfrm>
            <a:off x="7009385" y="416237"/>
            <a:ext cx="1869934" cy="136677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363" name="Shape 363"/>
          <p:cNvCxnSpPr/>
          <p:nvPr/>
        </p:nvCxnSpPr>
        <p:spPr>
          <a:xfrm>
            <a:off x="6990690" y="405817"/>
            <a:ext cx="1209165" cy="1422565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364" name="Shape 364"/>
          <p:cNvCxnSpPr/>
          <p:nvPr/>
        </p:nvCxnSpPr>
        <p:spPr>
          <a:xfrm flipH="1">
            <a:off x="6198236" y="416237"/>
            <a:ext cx="789191" cy="1366772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cxnSp>
        <p:nvCxnSpPr>
          <p:cNvPr id="365" name="Shape 365"/>
          <p:cNvCxnSpPr/>
          <p:nvPr/>
        </p:nvCxnSpPr>
        <p:spPr>
          <a:xfrm>
            <a:off x="6979711" y="454427"/>
            <a:ext cx="48368" cy="1318164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366" name="Shape 366"/>
          <p:cNvPicPr preferRelativeResize="0"/>
          <p:nvPr/>
        </p:nvPicPr>
        <p:blipFill rotWithShape="1">
          <a:blip r:embed="rId5">
            <a:alphaModFix/>
          </a:blip>
          <a:srcRect l="-479" t="-550" r="4804" b="7796"/>
          <a:stretch/>
        </p:blipFill>
        <p:spPr>
          <a:xfrm>
            <a:off x="6167728" y="1783011"/>
            <a:ext cx="2711592" cy="1974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31597" y="1467530"/>
            <a:ext cx="1372149" cy="1374834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Shape 368"/>
          <p:cNvSpPr txBox="1"/>
          <p:nvPr/>
        </p:nvSpPr>
        <p:spPr>
          <a:xfrm>
            <a:off x="256632" y="47388"/>
            <a:ext cx="4366821" cy="1177244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 of making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micro-plastics</a:t>
            </a:r>
          </a:p>
        </p:txBody>
      </p:sp>
      <p:pic>
        <p:nvPicPr>
          <p:cNvPr id="369" name="Shape 369" descr="Image result for deterg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4125" y="2759074"/>
            <a:ext cx="1897466" cy="2034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72" y="0"/>
            <a:ext cx="2697269" cy="33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Shape 376"/>
          <p:cNvSpPr txBox="1">
            <a:spLocks noGrp="1"/>
          </p:cNvSpPr>
          <p:nvPr>
            <p:ph type="title"/>
          </p:nvPr>
        </p:nvSpPr>
        <p:spPr>
          <a:xfrm>
            <a:off x="142475" y="3661946"/>
            <a:ext cx="9001499" cy="11601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Where are they coming from?</a:t>
            </a:r>
          </a:p>
        </p:txBody>
      </p:sp>
      <p:pic>
        <p:nvPicPr>
          <p:cNvPr id="377" name="Shape 3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6100" y="197175"/>
            <a:ext cx="5775299" cy="378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>
            <a:spLocks noGrp="1"/>
          </p:cNvSpPr>
          <p:nvPr>
            <p:ph type="title"/>
          </p:nvPr>
        </p:nvSpPr>
        <p:spPr>
          <a:xfrm>
            <a:off x="329225" y="181700"/>
            <a:ext cx="8814899" cy="10848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don't exactly know!!!!!</a:t>
            </a:r>
          </a:p>
        </p:txBody>
      </p:sp>
      <p:sp>
        <p:nvSpPr>
          <p:cNvPr id="384" name="Shape 384"/>
          <p:cNvSpPr/>
          <p:nvPr/>
        </p:nvSpPr>
        <p:spPr>
          <a:xfrm>
            <a:off x="3634000" y="1188025"/>
            <a:ext cx="2543699" cy="1084800"/>
          </a:xfrm>
          <a:prstGeom prst="downArrow">
            <a:avLst>
              <a:gd name="adj1" fmla="val 50000"/>
              <a:gd name="adj2" fmla="val 49731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575" y="1411675"/>
            <a:ext cx="2057099" cy="195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175" y="3032999"/>
            <a:ext cx="4283699" cy="2110499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 txBox="1"/>
          <p:nvPr/>
        </p:nvSpPr>
        <p:spPr>
          <a:xfrm>
            <a:off x="2110500" y="2096525"/>
            <a:ext cx="7226099" cy="11879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6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Research needed!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/>
        </p:nvSpPr>
        <p:spPr>
          <a:xfrm rot="10800000" flipH="1">
            <a:off x="0" y="0"/>
            <a:ext cx="9144000" cy="5143499"/>
          </a:xfrm>
          <a:prstGeom prst="rtTriangl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Shape 394"/>
          <p:cNvSpPr txBox="1"/>
          <p:nvPr/>
        </p:nvSpPr>
        <p:spPr>
          <a:xfrm>
            <a:off x="521595" y="0"/>
            <a:ext cx="3419340" cy="900245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lang="en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 </a:t>
            </a:r>
            <a:r>
              <a:rPr lang="en-US" sz="54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debris</a:t>
            </a:r>
            <a:endParaRPr lang="en" sz="54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Shape 395"/>
          <p:cNvSpPr/>
          <p:nvPr/>
        </p:nvSpPr>
        <p:spPr>
          <a:xfrm rot="-5400000">
            <a:off x="2000246" y="-2000249"/>
            <a:ext cx="5143500" cy="9144001"/>
          </a:xfrm>
          <a:prstGeom prst="rtTriangle">
            <a:avLst/>
          </a:prstGeom>
          <a:solidFill>
            <a:srgbClr val="FFD966"/>
          </a:solidFill>
          <a:ln w="12700" cap="flat" cmpd="sng">
            <a:solidFill>
              <a:schemeClr val="l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Shape 396"/>
          <p:cNvSpPr txBox="1"/>
          <p:nvPr/>
        </p:nvSpPr>
        <p:spPr>
          <a:xfrm>
            <a:off x="6838682" y="4143776"/>
            <a:ext cx="2521039" cy="7617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lang="en" sz="45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beach</a:t>
            </a:r>
          </a:p>
        </p:txBody>
      </p:sp>
      <p:sp>
        <p:nvSpPr>
          <p:cNvPr id="397" name="Shape 397"/>
          <p:cNvSpPr/>
          <p:nvPr/>
        </p:nvSpPr>
        <p:spPr>
          <a:xfrm rot="7141336">
            <a:off x="6194077" y="1463062"/>
            <a:ext cx="493041" cy="1485771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12700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1334758" y="1025411"/>
            <a:ext cx="5963165" cy="4847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It says “Flamin’ Hot Cheetos"</a:t>
            </a:r>
          </a:p>
        </p:txBody>
      </p:sp>
      <p:sp>
        <p:nvSpPr>
          <p:cNvPr id="399" name="Shape 399"/>
          <p:cNvSpPr/>
          <p:nvPr/>
        </p:nvSpPr>
        <p:spPr>
          <a:xfrm>
            <a:off x="3266550" y="1784591"/>
            <a:ext cx="1132787" cy="842712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Shape 400"/>
          <p:cNvSpPr txBox="1"/>
          <p:nvPr/>
        </p:nvSpPr>
        <p:spPr>
          <a:xfrm>
            <a:off x="321475" y="2744350"/>
            <a:ext cx="6820800" cy="6230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 in Japan but...It's from California!!!!!</a:t>
            </a:r>
          </a:p>
        </p:txBody>
      </p:sp>
      <p:pic>
        <p:nvPicPr>
          <p:cNvPr id="401" name="Shape 401" descr="Image result for hot cheeto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8325" y="419300"/>
            <a:ext cx="1900874" cy="3021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/>
        </p:nvSpPr>
        <p:spPr>
          <a:xfrm rot="10800000" flipH="1">
            <a:off x="0" y="16900"/>
            <a:ext cx="9144000" cy="5143499"/>
          </a:xfrm>
          <a:prstGeom prst="rtTriangle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Shape 408"/>
          <p:cNvSpPr/>
          <p:nvPr/>
        </p:nvSpPr>
        <p:spPr>
          <a:xfrm rot="-5400000">
            <a:off x="2000250" y="-2000250"/>
            <a:ext cx="5143499" cy="9144001"/>
          </a:xfrm>
          <a:prstGeom prst="rtTriangle">
            <a:avLst/>
          </a:prstGeom>
          <a:solidFill>
            <a:srgbClr val="FFD966"/>
          </a:solidFill>
          <a:ln w="12700" cap="flat" cmpd="sng">
            <a:solidFill>
              <a:srgbClr val="FFD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Shape 409"/>
          <p:cNvSpPr txBox="1"/>
          <p:nvPr/>
        </p:nvSpPr>
        <p:spPr>
          <a:xfrm>
            <a:off x="2009101" y="349487"/>
            <a:ext cx="5220371" cy="173124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But...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pieces</a:t>
            </a:r>
            <a:r>
              <a:rPr lang="en" sz="3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are too small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36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Shape 410"/>
          <p:cNvSpPr/>
          <p:nvPr/>
        </p:nvSpPr>
        <p:spPr>
          <a:xfrm>
            <a:off x="3120110" y="1577245"/>
            <a:ext cx="661652" cy="51193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0" y="2156300"/>
            <a:ext cx="6258775" cy="5771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Can't read </a:t>
            </a:r>
            <a:r>
              <a:rPr lang="en-US" sz="3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determine origin</a:t>
            </a:r>
            <a:r>
              <a:rPr lang="en" sz="3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412" name="Shape 412"/>
          <p:cNvSpPr/>
          <p:nvPr/>
        </p:nvSpPr>
        <p:spPr>
          <a:xfrm>
            <a:off x="3112867" y="2844233"/>
            <a:ext cx="676140" cy="47088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Shape 413"/>
          <p:cNvSpPr txBox="1"/>
          <p:nvPr/>
        </p:nvSpPr>
        <p:spPr>
          <a:xfrm>
            <a:off x="475225" y="3405850"/>
            <a:ext cx="5783699" cy="6230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u="sng" dirty="0">
                <a:solidFill>
                  <a:schemeClr val="dk1"/>
                </a:solidFill>
              </a:rPr>
              <a:t>But we can c</a:t>
            </a:r>
            <a:r>
              <a:rPr lang="en" sz="36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heck the </a:t>
            </a:r>
            <a:r>
              <a:rPr lang="en-US" sz="36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chemical composition</a:t>
            </a:r>
            <a:r>
              <a:rPr lang="en" sz="36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!!!</a:t>
            </a:r>
          </a:p>
        </p:txBody>
      </p:sp>
      <p:sp>
        <p:nvSpPr>
          <p:cNvPr id="414" name="Shape 414"/>
          <p:cNvSpPr/>
          <p:nvPr/>
        </p:nvSpPr>
        <p:spPr>
          <a:xfrm rot="1639254">
            <a:off x="4993864" y="1555364"/>
            <a:ext cx="1558349" cy="62089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66"/>
          </a:solidFill>
          <a:ln w="12700" cap="flat" cmpd="sng">
            <a:solidFill>
              <a:srgbClr val="FF006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9500" y="3854014"/>
            <a:ext cx="2089584" cy="120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58775" y="475225"/>
            <a:ext cx="2595899" cy="337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96" y="4349"/>
            <a:ext cx="9144792" cy="51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 txBox="1">
            <a:spLocks noGrp="1"/>
          </p:cNvSpPr>
          <p:nvPr>
            <p:ph type="ctrTitle"/>
          </p:nvPr>
        </p:nvSpPr>
        <p:spPr>
          <a:xfrm>
            <a:off x="501675" y="166255"/>
            <a:ext cx="8642325" cy="244394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6600" b="1" i="0" u="none" strike="noStrike" cap="none" dirty="0">
                <a:solidFill>
                  <a:srgbClr val="4A86E8"/>
                </a:solidFill>
                <a:latin typeface="Arial"/>
                <a:ea typeface="Arial"/>
                <a:cs typeface="Arial"/>
                <a:sym typeface="Arial"/>
              </a:rPr>
              <a:t>Study of micro-plastic distribution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subTitle" idx="1"/>
          </p:nvPr>
        </p:nvSpPr>
        <p:spPr>
          <a:xfrm>
            <a:off x="0" y="3065046"/>
            <a:ext cx="9144000" cy="207410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r>
              <a:rPr lang="en" sz="2400" b="1" i="1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JAPAN: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Amitani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Daichi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Saito, Mai Shigeta,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Mikinori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Matsui,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Toochi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Uno,                  		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NakanoYuta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Inoue, Shiho Suzuki, Yuka Matsuyama,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Hina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Shimada, Akiho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Matsumiya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              </a:t>
            </a:r>
            <a:r>
              <a:rPr lang="en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</a:t>
            </a:r>
            <a:r>
              <a:rPr lang="en" sz="2400" b="1" u="sng" dirty="0"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Kevin Zepeda, Melissa Zepeda, Johanna Cervantes,                                         	           Diana Cervantes, Maria Tellez, Sinaí Pacheco, Jessica Gonzalez,                        Briceida Montes, Jose Velasquez, Linda Morales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sz="3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hape 4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472" y="0"/>
            <a:ext cx="2697269" cy="3321298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Shape 424"/>
          <p:cNvSpPr txBox="1">
            <a:spLocks noGrp="1"/>
          </p:cNvSpPr>
          <p:nvPr>
            <p:ph type="title"/>
          </p:nvPr>
        </p:nvSpPr>
        <p:spPr>
          <a:xfrm>
            <a:off x="69875" y="2968975"/>
            <a:ext cx="9015000" cy="18420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much micro-plastic is in the                           world‘s oceans and on the beaches?</a:t>
            </a:r>
          </a:p>
        </p:txBody>
      </p:sp>
      <p:pic>
        <p:nvPicPr>
          <p:cNvPr id="425" name="Shape 4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8950" y="152431"/>
            <a:ext cx="5372099" cy="3016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title"/>
          </p:nvPr>
        </p:nvSpPr>
        <p:spPr>
          <a:xfrm>
            <a:off x="329225" y="279550"/>
            <a:ext cx="8624700" cy="10046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don't know!!!!!</a:t>
            </a:r>
          </a:p>
        </p:txBody>
      </p:sp>
      <p:sp>
        <p:nvSpPr>
          <p:cNvPr id="432" name="Shape 432"/>
          <p:cNvSpPr/>
          <p:nvPr/>
        </p:nvSpPr>
        <p:spPr>
          <a:xfrm>
            <a:off x="3255125" y="1215998"/>
            <a:ext cx="2076600" cy="11601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9225" y="1722000"/>
            <a:ext cx="2076600" cy="25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60175" y="2579050"/>
            <a:ext cx="4029000" cy="238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Shape 435"/>
          <p:cNvSpPr txBox="1"/>
          <p:nvPr/>
        </p:nvSpPr>
        <p:spPr>
          <a:xfrm>
            <a:off x="2308550" y="2054600"/>
            <a:ext cx="7534199" cy="880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" sz="66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Research!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 txBox="1"/>
          <p:nvPr/>
        </p:nvSpPr>
        <p:spPr>
          <a:xfrm>
            <a:off x="111823" y="218675"/>
            <a:ext cx="7172100" cy="28391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1" i="1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Purpose of our project: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*Investigate, collect data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*Analyze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*Propose solutions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1878" y="3187360"/>
            <a:ext cx="3653373" cy="1826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0493" y="193175"/>
            <a:ext cx="1940699" cy="26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8051" y="3047636"/>
            <a:ext cx="2620800" cy="210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Shape 445"/>
          <p:cNvSpPr/>
          <p:nvPr/>
        </p:nvSpPr>
        <p:spPr>
          <a:xfrm>
            <a:off x="7563550" y="3559760"/>
            <a:ext cx="351300" cy="3513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Shape 446"/>
          <p:cNvSpPr/>
          <p:nvPr/>
        </p:nvSpPr>
        <p:spPr>
          <a:xfrm>
            <a:off x="4966150" y="3490330"/>
            <a:ext cx="351300" cy="3513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hape 4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8075" y="0"/>
            <a:ext cx="682262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836601" y="3132225"/>
            <a:ext cx="7088399" cy="2011274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Let's collaborate.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Japan, US and other countries. </a:t>
            </a:r>
            <a:r>
              <a:rPr lang="en-US" sz="44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Who wants to join us?</a:t>
            </a:r>
            <a:endParaRPr lang="en" sz="4400" b="1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 txBox="1">
            <a:spLocks noGrp="1"/>
          </p:cNvSpPr>
          <p:nvPr>
            <p:ph type="title"/>
          </p:nvPr>
        </p:nvSpPr>
        <p:spPr>
          <a:xfrm>
            <a:off x="164205" y="586289"/>
            <a:ext cx="489356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method  for beaches</a:t>
            </a:r>
          </a:p>
        </p:txBody>
      </p:sp>
      <p:pic>
        <p:nvPicPr>
          <p:cNvPr id="460" name="Shape 460"/>
          <p:cNvPicPr preferRelativeResize="0"/>
          <p:nvPr/>
        </p:nvPicPr>
        <p:blipFill rotWithShape="1">
          <a:blip r:embed="rId3">
            <a:alphaModFix/>
          </a:blip>
          <a:srcRect l="-1498" t="17034" b="10723"/>
          <a:stretch/>
        </p:blipFill>
        <p:spPr>
          <a:xfrm>
            <a:off x="29275" y="2250274"/>
            <a:ext cx="4328400" cy="273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 rotWithShape="1">
          <a:blip r:embed="rId4">
            <a:alphaModFix/>
          </a:blip>
          <a:srcRect r="5176" b="16208"/>
          <a:stretch/>
        </p:blipFill>
        <p:spPr>
          <a:xfrm>
            <a:off x="4813000" y="237600"/>
            <a:ext cx="4218300" cy="301889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Shape 462"/>
          <p:cNvSpPr txBox="1"/>
          <p:nvPr/>
        </p:nvSpPr>
        <p:spPr>
          <a:xfrm>
            <a:off x="4357700" y="3973130"/>
            <a:ext cx="4786199" cy="994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Obama Bay, Japan, Mermaid Beach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Angeles, US. LA Harbor, Redondo, Dockweiler, Long Beach &amp; Cabrillo Beach</a:t>
            </a:r>
          </a:p>
        </p:txBody>
      </p:sp>
      <p:sp>
        <p:nvSpPr>
          <p:cNvPr id="463" name="Shape 463"/>
          <p:cNvSpPr txBox="1"/>
          <p:nvPr/>
        </p:nvSpPr>
        <p:spPr>
          <a:xfrm>
            <a:off x="5743575" y="3368423"/>
            <a:ext cx="3017099" cy="4629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Survey Locations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"/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81702" cy="496728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381702" y="382385"/>
            <a:ext cx="17622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Long Beach, CA tideline</a:t>
            </a:r>
          </a:p>
        </p:txBody>
      </p:sp>
    </p:spTree>
    <p:extLst>
      <p:ext uri="{BB962C8B-B14F-4D97-AF65-F5344CB8AC3E}">
        <p14:creationId xmlns:p14="http://schemas.microsoft.com/office/powerpoint/2010/main" val="3407287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Shape 469"/>
          <p:cNvSpPr txBox="1">
            <a:spLocks noGrp="1"/>
          </p:cNvSpPr>
          <p:nvPr>
            <p:ph type="body" idx="1"/>
          </p:nvPr>
        </p:nvSpPr>
        <p:spPr>
          <a:xfrm>
            <a:off x="0" y="1369217"/>
            <a:ext cx="9144000" cy="377428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Sifting /sorting procedures for discovering plastic fragments, film. Using sieves with mesh sizes 1 mm , 500 um , 100 um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0" name="Shape 470" descr="IMG_588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6838" y="2297284"/>
            <a:ext cx="1751577" cy="221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 descr="IMG_588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6838" y="273842"/>
            <a:ext cx="1751577" cy="200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 descr="IMG_615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8416" y="273842"/>
            <a:ext cx="2677582" cy="200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 descr="IMG_5911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8415" y="2297285"/>
            <a:ext cx="2254267" cy="2198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 descr="IMG_594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02683" y="2297285"/>
            <a:ext cx="1932585" cy="218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 descr="IMG_5918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25998" y="273842"/>
            <a:ext cx="1932586" cy="2008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 descr="IMG_6146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06241" y="2297284"/>
            <a:ext cx="2340919" cy="2183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 descr="IMG_6152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58584" y="273842"/>
            <a:ext cx="1988576" cy="2023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>
            <a:spLocks noGrp="1"/>
          </p:cNvSpPr>
          <p:nvPr>
            <p:ph type="title"/>
          </p:nvPr>
        </p:nvSpPr>
        <p:spPr>
          <a:xfrm>
            <a:off x="628650" y="273842"/>
            <a:ext cx="7886698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Shape 483"/>
          <p:cNvSpPr txBox="1">
            <a:spLocks noGrp="1"/>
          </p:cNvSpPr>
          <p:nvPr>
            <p:ph type="body" idx="1"/>
          </p:nvPr>
        </p:nvSpPr>
        <p:spPr>
          <a:xfrm>
            <a:off x="628650" y="1369217"/>
            <a:ext cx="7886698" cy="377428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dirty="0"/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en-US" sz="2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7800" marR="0" lvl="0" indent="-38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800" b="1" dirty="0"/>
              <a:t>Petri dishes with sorted samples.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4" name="Shape 484" descr="IMG_589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2939520" cy="437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 descr="IMG_589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9520" y="0"/>
            <a:ext cx="2915711" cy="4370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 descr="IMG_5897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9040" y="0"/>
            <a:ext cx="3264960" cy="4370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11" y="0"/>
            <a:ext cx="8744989" cy="543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61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760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Samples are Obtained</a:t>
            </a:r>
          </a:p>
        </p:txBody>
      </p:sp>
      <p:sp>
        <p:nvSpPr>
          <p:cNvPr id="492" name="Shape 492"/>
          <p:cNvSpPr txBox="1">
            <a:spLocks noGrp="1"/>
          </p:cNvSpPr>
          <p:nvPr>
            <p:ph type="body" idx="1"/>
          </p:nvPr>
        </p:nvSpPr>
        <p:spPr>
          <a:xfrm>
            <a:off x="139775" y="814647"/>
            <a:ext cx="8833499" cy="425912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1" i="0" u="sng" strike="noStrike" cap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Beach collection samples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Beach sand is collected and then passed thru 100 ∐m, 500 ∐m, 1mm fine mesh sieves (strainers)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Plastic floats in water, is extracted, examined under microscope, removed and counted.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1" i="0" u="sng" strike="noStrike" cap="none" dirty="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Water collection samples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Sieves are pulled thru shoreline or harbor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Particulates flushed out</a:t>
            </a:r>
          </a:p>
          <a:p>
            <a: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n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Collected on filter paper, examined thru microscope, removed and counted.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66775" y="153450"/>
            <a:ext cx="8972248" cy="148939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2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How do Microplastics Enter </a:t>
            </a:r>
            <a:r>
              <a:rPr lang="en-US" sz="32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Earth’s </a:t>
            </a:r>
            <a:r>
              <a:rPr lang="en" sz="32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</a:t>
            </a:r>
            <a:r>
              <a:rPr lang="en-US" sz="32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32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66775" y="581891"/>
            <a:ext cx="3317999" cy="299258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9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Littering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drain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sewers, </a:t>
            </a: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garbage dumps</a:t>
            </a:r>
            <a:endParaRPr lang="en" sz="19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-Reaches </a:t>
            </a:r>
            <a:r>
              <a:rPr lang="en" sz="1900" b="1" dirty="0">
                <a:solidFill>
                  <a:srgbClr val="FFFF00"/>
                </a:solidFill>
              </a:rPr>
              <a:t>o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cean</a:t>
            </a: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ivers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-Plastics deteriorate until remains </a:t>
            </a: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are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tiny particles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Suspended in </a:t>
            </a:r>
            <a:r>
              <a:rPr lang="en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sand, </a:t>
            </a:r>
            <a:r>
              <a:rPr lang="en-US" sz="19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water</a:t>
            </a:r>
            <a:endParaRPr lang="en" sz="19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56473" y="1017724"/>
            <a:ext cx="2682552" cy="1863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773" y="1017725"/>
            <a:ext cx="2726700" cy="1379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3925" y="2397225"/>
            <a:ext cx="2682550" cy="1991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Shape 269"/>
          <p:cNvSpPr txBox="1"/>
          <p:nvPr/>
        </p:nvSpPr>
        <p:spPr>
          <a:xfrm>
            <a:off x="0" y="3574473"/>
            <a:ext cx="6356473" cy="1569026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Our mission is to spread knowledge and awareness of microplastic </a:t>
            </a:r>
            <a:r>
              <a:rPr lang="en-US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debris</a:t>
            </a:r>
            <a:r>
              <a:rPr lang="en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and the impact in terms of both marine and human environments. </a:t>
            </a:r>
            <a:r>
              <a:rPr lang="en-US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  want </a:t>
            </a:r>
            <a:r>
              <a:rPr lang="en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en-US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inspire </a:t>
            </a:r>
            <a:r>
              <a:rPr lang="en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action within the general public</a:t>
            </a:r>
            <a:r>
              <a:rPr lang="en" sz="1800" b="1" i="1" u="sng" dirty="0">
                <a:solidFill>
                  <a:srgbClr val="FF0000"/>
                </a:solidFill>
              </a:rPr>
              <a:t> t</a:t>
            </a:r>
            <a:r>
              <a:rPr lang="en-US" sz="1800" b="1" i="1" u="sng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 force changes.</a:t>
            </a:r>
            <a:endParaRPr lang="en" sz="1800" b="1" i="1" u="sng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Shape 2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56475" y="2880825"/>
            <a:ext cx="2682548" cy="177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8" y="99498"/>
            <a:ext cx="3829559" cy="25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9608" y="199563"/>
            <a:ext cx="4285671" cy="2410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4600" y="2710274"/>
            <a:ext cx="4637699" cy="241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Shape 5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01425"/>
            <a:ext cx="4355869" cy="2558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8642" y="8222"/>
            <a:ext cx="4695357" cy="2641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6008" y="2776451"/>
            <a:ext cx="3375957" cy="2367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Shape 514"/>
          <p:cNvPicPr preferRelativeResize="0"/>
          <p:nvPr/>
        </p:nvPicPr>
        <p:blipFill rotWithShape="1">
          <a:blip r:embed="rId3">
            <a:alphaModFix/>
          </a:blip>
          <a:srcRect l="31628"/>
          <a:stretch/>
        </p:blipFill>
        <p:spPr>
          <a:xfrm>
            <a:off x="164954" y="163604"/>
            <a:ext cx="4150788" cy="255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5742" y="163604"/>
            <a:ext cx="4549001" cy="2558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1062" y="2722416"/>
            <a:ext cx="4538749" cy="2421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179" y="0"/>
            <a:ext cx="3491345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415636"/>
            <a:ext cx="22943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/>
              <a:t>Japanese team flushed micro beads from </a:t>
            </a:r>
          </a:p>
          <a:p>
            <a:r>
              <a:rPr lang="en-US" sz="3400" dirty="0"/>
              <a:t>living oysters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028" y="0"/>
            <a:ext cx="32752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58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580" y="1555840"/>
            <a:ext cx="4807876" cy="3303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4">
            <a:alphaModFix/>
          </a:blip>
          <a:srcRect l="39593" t="62922" r="35756" b="2016"/>
          <a:stretch/>
        </p:blipFill>
        <p:spPr>
          <a:xfrm rot="5400000">
            <a:off x="5557669" y="1527825"/>
            <a:ext cx="3303391" cy="3359426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 txBox="1">
            <a:spLocks noGrp="1"/>
          </p:cNvSpPr>
          <p:nvPr>
            <p:ph type="title"/>
          </p:nvPr>
        </p:nvSpPr>
        <p:spPr>
          <a:xfrm>
            <a:off x="1" y="303975"/>
            <a:ext cx="9143999" cy="96315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Collection</a:t>
            </a:r>
            <a:r>
              <a:rPr lang="en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Results. 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Water</a:t>
            </a:r>
            <a:endParaRPr lang="en"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Shape 525"/>
          <p:cNvSpPr txBox="1"/>
          <p:nvPr/>
        </p:nvSpPr>
        <p:spPr>
          <a:xfrm>
            <a:off x="6699795" y="1568001"/>
            <a:ext cx="86932" cy="2769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Shape 526"/>
          <p:cNvSpPr/>
          <p:nvPr/>
        </p:nvSpPr>
        <p:spPr>
          <a:xfrm rot="3501110">
            <a:off x="8225261" y="2203961"/>
            <a:ext cx="381327" cy="110364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Shape 527"/>
          <p:cNvSpPr/>
          <p:nvPr/>
        </p:nvSpPr>
        <p:spPr>
          <a:xfrm rot="-2939765">
            <a:off x="5201911" y="2191656"/>
            <a:ext cx="381327" cy="97445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Shape 528"/>
          <p:cNvSpPr/>
          <p:nvPr/>
        </p:nvSpPr>
        <p:spPr>
          <a:xfrm rot="-5020980">
            <a:off x="6529223" y="3709282"/>
            <a:ext cx="381327" cy="1021149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Shape 529"/>
          <p:cNvSpPr/>
          <p:nvPr/>
        </p:nvSpPr>
        <p:spPr>
          <a:xfrm>
            <a:off x="7113635" y="2832275"/>
            <a:ext cx="732487" cy="762932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Shape 530"/>
          <p:cNvSpPr/>
          <p:nvPr/>
        </p:nvSpPr>
        <p:spPr>
          <a:xfrm>
            <a:off x="5747512" y="2804416"/>
            <a:ext cx="751985" cy="737777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Shape 531"/>
          <p:cNvSpPr/>
          <p:nvPr/>
        </p:nvSpPr>
        <p:spPr>
          <a:xfrm>
            <a:off x="7344986" y="3960651"/>
            <a:ext cx="666481" cy="647162"/>
          </a:xfrm>
          <a:prstGeom prst="ellipse">
            <a:avLst/>
          </a:prstGeom>
          <a:noFill/>
          <a:ln w="5715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331" y="0"/>
            <a:ext cx="6184669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365760"/>
            <a:ext cx="29593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LA Team discovered these plastic and synthetic fibers in Long Beach  harbor water</a:t>
            </a:r>
          </a:p>
        </p:txBody>
      </p:sp>
    </p:spTree>
    <p:extLst>
      <p:ext uri="{BB962C8B-B14F-4D97-AF65-F5344CB8AC3E}">
        <p14:creationId xmlns:p14="http://schemas.microsoft.com/office/powerpoint/2010/main" val="1045907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903" y="0"/>
            <a:ext cx="73983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698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7033" y="0"/>
            <a:ext cx="68663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02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149629" y="273842"/>
            <a:ext cx="8877993" cy="75485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8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Datasheet </a:t>
            </a:r>
            <a:r>
              <a:rPr lang="en-US" sz="38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example</a:t>
            </a:r>
            <a:r>
              <a:rPr lang="en" sz="3800" b="1" i="0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3200" b="1" dirty="0">
                <a:solidFill>
                  <a:srgbClr val="00B050"/>
                </a:solidFill>
              </a:rPr>
              <a:t>12/</a:t>
            </a:r>
            <a:r>
              <a:rPr lang="en" sz="32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2016 </a:t>
            </a:r>
            <a:r>
              <a:rPr lang="en-US" sz="32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Cabrillo </a:t>
            </a:r>
            <a:r>
              <a:rPr lang="en" sz="3200" b="1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sampling</a:t>
            </a:r>
          </a:p>
        </p:txBody>
      </p:sp>
      <p:cxnSp>
        <p:nvCxnSpPr>
          <p:cNvPr id="552" name="Shape 552"/>
          <p:cNvCxnSpPr/>
          <p:nvPr/>
        </p:nvCxnSpPr>
        <p:spPr>
          <a:xfrm>
            <a:off x="2044541" y="2520076"/>
            <a:ext cx="5054916" cy="103346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</p:cxnSp>
      <p:pic>
        <p:nvPicPr>
          <p:cNvPr id="553" name="Shape 55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9203" t="30274" r="24547" b="20183"/>
          <a:stretch/>
        </p:blipFill>
        <p:spPr>
          <a:xfrm>
            <a:off x="0" y="1028698"/>
            <a:ext cx="8185100" cy="411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title"/>
          </p:nvPr>
        </p:nvSpPr>
        <p:spPr>
          <a:xfrm>
            <a:off x="0" y="149628"/>
            <a:ext cx="9143999" cy="2796585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lvl="0">
              <a:buSzPct val="25000"/>
            </a:pPr>
            <a:r>
              <a:rPr lang="en" sz="3300" b="1" i="0" u="sng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SOLUTIONS: </a:t>
            </a:r>
            <a:r>
              <a:rPr lang="en" sz="3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3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Reduce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lastic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our life! </a:t>
            </a:r>
            <a:r>
              <a:rPr lang="en" sz="2800" b="1" i="1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r>
              <a:rPr lang="en-US" sz="2800" b="1" i="1" u="none" strike="noStrike" cap="none" dirty="0">
                <a:solidFill>
                  <a:schemeClr val="accent2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food packaging!!}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Re-cycle existing plastic. </a:t>
            </a:r>
            <a:r>
              <a:rPr lang="en-US" sz="2400" b="1" i="1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The science exists to do this.</a:t>
            </a:r>
            <a:r>
              <a:rPr lang="en" sz="2400" b="1" i="1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 sz="2800" b="1" dirty="0">
                <a:latin typeface="Arial"/>
                <a:ea typeface="Arial"/>
                <a:cs typeface="Arial"/>
                <a:sym typeface="Arial"/>
              </a:rPr>
              <a:t>Substitute </a:t>
            </a:r>
            <a:r>
              <a:rPr lang="en" sz="2800" b="1" u="sng" dirty="0">
                <a:latin typeface="Arial"/>
                <a:ea typeface="Arial"/>
                <a:cs typeface="Arial"/>
                <a:sym typeface="Arial"/>
              </a:rPr>
              <a:t>biodegradable</a:t>
            </a:r>
            <a:r>
              <a:rPr lang="en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items </a:t>
            </a:r>
            <a:r>
              <a:rPr lang="en" sz="2800" b="1" dirty="0">
                <a:latin typeface="Arial"/>
                <a:ea typeface="Arial"/>
                <a:cs typeface="Arial"/>
                <a:sym typeface="Arial"/>
              </a:rPr>
              <a:t>for plastic</a:t>
            </a:r>
            <a:endParaRPr lang="en"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buSzPct val="25000"/>
            </a:pPr>
            <a:r>
              <a:rPr lang="en" sz="185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{</a:t>
            </a:r>
            <a:r>
              <a:rPr lang="en-US" sz="185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Paper packaging, bamboo</a:t>
            </a:r>
            <a:r>
              <a:rPr lang="en-US" sz="1850" b="1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, cornstarch bags, packing </a:t>
            </a:r>
            <a:r>
              <a:rPr lang="en-US" sz="185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peanuts, eating utensils}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the corporations clean up their pollutants.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New, stronger &amp; </a:t>
            </a:r>
            <a:r>
              <a:rPr lang="en-US" sz="28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enforced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government EPA regulations while creating jobs, new inventions</a:t>
            </a:r>
            <a:endParaRPr lang="en"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0" name="Shape 56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7875" y="3275215"/>
            <a:ext cx="3534600" cy="186828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/>
          <p:nvPr/>
        </p:nvSpPr>
        <p:spPr>
          <a:xfrm>
            <a:off x="486974" y="3025833"/>
            <a:ext cx="2916899" cy="1496290"/>
          </a:xfrm>
          <a:prstGeom prst="mathMultiply">
            <a:avLst>
              <a:gd name="adj1" fmla="val 23520"/>
            </a:avLst>
          </a:prstGeom>
          <a:solidFill>
            <a:srgbClr val="FF0000">
              <a:alpha val="42352"/>
            </a:srgbClr>
          </a:solidFill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2" name="Shape 562"/>
          <p:cNvPicPr preferRelativeResize="0"/>
          <p:nvPr/>
        </p:nvPicPr>
        <p:blipFill rotWithShape="1">
          <a:blip r:embed="rId4">
            <a:alphaModFix/>
          </a:blip>
          <a:srcRect l="316" b="508"/>
          <a:stretch/>
        </p:blipFill>
        <p:spPr>
          <a:xfrm>
            <a:off x="3832450" y="3275215"/>
            <a:ext cx="3339899" cy="157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52701" y="3275214"/>
            <a:ext cx="3006674" cy="1246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311700" y="1767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Ocean and Beach Plastic</a:t>
            </a:r>
            <a:r>
              <a:rPr lang="en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</a:p>
        </p:txBody>
      </p:sp>
      <p:sp>
        <p:nvSpPr>
          <p:cNvPr id="276" name="Shape 27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98" y="749450"/>
            <a:ext cx="3381146" cy="271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2850" y="749450"/>
            <a:ext cx="3269275" cy="271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1700" y="2764200"/>
            <a:ext cx="3381146" cy="229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7650" y="749449"/>
            <a:ext cx="2475450" cy="2714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2850" y="3253775"/>
            <a:ext cx="3907197" cy="188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81475" y="3253774"/>
            <a:ext cx="2861625" cy="188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4861"/>
            <a:ext cx="6134793" cy="4664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91549" y="264861"/>
            <a:ext cx="29524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Japanese Microplastics team, Wakasa HS in Obama City sharing research and teaching junior high school students</a:t>
            </a:r>
          </a:p>
        </p:txBody>
      </p:sp>
    </p:spTree>
    <p:extLst>
      <p:ext uri="{BB962C8B-B14F-4D97-AF65-F5344CB8AC3E}">
        <p14:creationId xmlns:p14="http://schemas.microsoft.com/office/powerpoint/2010/main" val="1312942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079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338596"/>
            <a:ext cx="9143999" cy="478592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 BLANCA" panose="02000000000000000000" pitchFamily="2" charset="0"/>
                <a:ea typeface="Times New Roman" panose="02020603050405020304" pitchFamily="18" charset="0"/>
                <a:cs typeface="AdvGulliv-R" charset="0"/>
              </a:rPr>
              <a:t>Recent Scientific Articles on Marine Microplastics &amp; Impact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/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Gulliv-R" charset="0"/>
              </a:rPr>
              <a:t>Marine Pollution Bulletin  </a:t>
            </a:r>
            <a:r>
              <a:rPr lang="en-US" alt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AdvGulliv-R" charset="0"/>
              </a:rPr>
              <a:t>E. </a:t>
            </a:r>
            <a:r>
              <a:rPr lang="en-US" altLang="en-US" sz="1200" dirty="0" err="1">
                <a:solidFill>
                  <a:srgbClr val="000000"/>
                </a:solidFill>
                <a:ea typeface="Times New Roman" panose="02020603050405020304" pitchFamily="18" charset="0"/>
                <a:cs typeface="AdvGulliv-R" charset="0"/>
              </a:rPr>
              <a:t>Besseling</a:t>
            </a:r>
            <a:r>
              <a:rPr lang="en-US" alt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AdvGulliv-R" charset="0"/>
              </a:rPr>
              <a:t> </a:t>
            </a:r>
            <a:r>
              <a:rPr lang="en-US" altLang="en-US" sz="1200" dirty="0" err="1">
                <a:solidFill>
                  <a:srgbClr val="0080AE"/>
                </a:solidFill>
                <a:ea typeface="Times New Roman" panose="02020603050405020304" pitchFamily="18" charset="0"/>
                <a:cs typeface="AdvGulliv-R" charset="0"/>
              </a:rPr>
              <a:t>a</a:t>
            </a:r>
            <a:r>
              <a:rPr lang="en-US" altLang="en-US" sz="1200" dirty="0" err="1">
                <a:solidFill>
                  <a:srgbClr val="000000"/>
                </a:solidFill>
                <a:ea typeface="Times New Roman" panose="02020603050405020304" pitchFamily="18" charset="0"/>
                <a:cs typeface="AdvGulliv-R" charset="0"/>
              </a:rPr>
              <a:t>,</a:t>
            </a:r>
            <a:r>
              <a:rPr lang="en-US" altLang="en-US" sz="1200" dirty="0" err="1">
                <a:solidFill>
                  <a:srgbClr val="0080AE"/>
                </a:solidFill>
                <a:ea typeface="Times New Roman" panose="02020603050405020304" pitchFamily="18" charset="0"/>
                <a:cs typeface="AdvGulliv-R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AdvGulliv-R" charset="0"/>
              </a:rPr>
              <a:t>,</a:t>
            </a:r>
            <a:r>
              <a:rPr lang="en-US" altLang="en-US" sz="1200" dirty="0">
                <a:solidFill>
                  <a:srgbClr val="0080AE"/>
                </a:solidFill>
                <a:ea typeface="Times New Roman" panose="02020603050405020304" pitchFamily="18" charset="0"/>
                <a:cs typeface="MS Gothic" panose="020B0609070205080204" pitchFamily="49" charset="-128"/>
              </a:rPr>
              <a:t>⇑</a:t>
            </a:r>
            <a:r>
              <a:rPr lang="en-US" altLang="en-US" sz="1200" dirty="0">
                <a:solidFill>
                  <a:srgbClr val="000000"/>
                </a:solidFill>
                <a:ea typeface="Times New Roman" panose="02020603050405020304" pitchFamily="18" charset="0"/>
                <a:cs typeface="AdvGulliv-R" charset="0"/>
              </a:rPr>
              <a:t>, et al</a:t>
            </a:r>
            <a:endParaRPr lang="en-US" altLang="en-US" sz="1200" dirty="0"/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Gulliv-R" charset="0"/>
              </a:rPr>
              <a:t>Microplastic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Gulliv-R" charset="0"/>
              </a:rPr>
              <a:t> in a macro filter feeder: Humpback whale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Gulliv-I" charset="0"/>
              </a:rPr>
              <a:t>Megaptera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Gulliv-I" charset="0"/>
              </a:rPr>
              <a:t>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Gulliv-I" charset="0"/>
              </a:rPr>
              <a:t>novaeangliae</a:t>
            </a:r>
            <a:r>
              <a:rPr lang="en-US" altLang="en-US" sz="1800" dirty="0">
                <a:ea typeface="Times New Roman" panose="02020603050405020304" pitchFamily="18" charset="0"/>
              </a:rPr>
              <a:t>                       				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Science </a:t>
            </a: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003399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Alert</a:t>
            </a:r>
            <a:endParaRPr kumimoji="0" lang="en-US" altLang="en-US" sz="8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Tiny Animal May Solve a Big Pollution Problem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71717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humble mealworm can live on styrofoam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	</a:t>
            </a: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NEWSER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By 2050, our oceans will hold more plastic than fish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2c8ce45a" charset="0"/>
              </a:rPr>
              <a:t>First detection of seven phthalate esters (PAEs) as</a:t>
            </a:r>
            <a:r>
              <a:rPr lang="en-US" altLang="en-US" sz="1600" dirty="0">
                <a:ea typeface="Times New Roman" panose="02020603050405020304" pitchFamily="18" charset="0"/>
              </a:rPr>
              <a:t> 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2c8ce45a" charset="0"/>
              </a:rPr>
              <a:t>plastic tracers in super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2c8ce45a+fb" charset="0"/>
              </a:rPr>
              <a:t>fi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2c8ce45a" charset="0"/>
              </a:rPr>
              <a:t>cial     	</a:t>
            </a:r>
            <a:r>
              <a:rPr kumimoji="0" lang="en-US" alt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2c8ce45a" charset="0"/>
              </a:rPr>
              <a:t>neustonic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2c8ce45a" charset="0"/>
              </a:rPr>
              <a:t>/planktonic samples and cetacean blubber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PS497E4" charset="0"/>
              </a:rPr>
              <a:t>†  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9b12cd41" charset="0"/>
              </a:rPr>
              <a:t>Matteo </a:t>
            </a:r>
            <a:r>
              <a:rPr kumimoji="0" lang="en-US" altLang="en-US" sz="11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9b12cd41" charset="0"/>
              </a:rPr>
              <a:t>Baini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9b12cd41" charset="0"/>
              </a:rPr>
              <a:t>,*a  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2197D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PSA35D" charset="0"/>
              </a:rPr>
              <a:t>                                        </a:t>
            </a: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2197D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PSA35D" charset="0"/>
              </a:rPr>
              <a:t>ScienceDirect</a:t>
            </a:r>
            <a:r>
              <a:rPr kumimoji="0" lang="en-US" altLang="en-US" sz="13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863180fb" charset="0"/>
              </a:rPr>
              <a:t> </a:t>
            </a:r>
            <a:r>
              <a:rPr kumimoji="0" lang="en-US" altLang="en-US" sz="1600" b="0" i="1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863180fb" charset="0"/>
              </a:rPr>
              <a:t>Marine Environmental Research</a:t>
            </a:r>
            <a:r>
              <a:rPr kumimoji="0" lang="en-US" altLang="en-US" sz="1600" b="0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863180fb" charset="0"/>
              </a:rPr>
              <a:t> </a:t>
            </a:r>
            <a:endParaRPr kumimoji="0" lang="en-US" altLang="en-US" sz="16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863180fb" charset="0"/>
              </a:rPr>
              <a:t>Exploring the potential of large vertebrates as early warning sentinels</a:t>
            </a: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dvOT863180fb" charset="0"/>
              </a:rPr>
              <a:t> of threats to marine ecosystems, human health and wellbeing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If you eat seafood, you’re eating thousands of pieces of plastic</a:t>
            </a:r>
            <a:endParaRPr kumimoji="0" lang="en-US" altLang="en-US" sz="2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Helvetica" panose="020B0604020202020204" pitchFamily="34" charset="0"/>
                <a:ea typeface="Times New Roman" panose="02020603050405020304" pitchFamily="18" charset="0"/>
              </a:rPr>
              <a:t>Seafood fans are ingesting up to 11,000 tiny pieces of plastic a year with unknown health effects, study says. </a:t>
            </a:r>
          </a:p>
          <a:p>
            <a:pPr lvl="0"/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Contaminants in the Urban Environment: Microplastics </a:t>
            </a:r>
            <a:r>
              <a:rPr lang="en-US" altLang="en-US" sz="1200" dirty="0">
                <a:ea typeface="Times New Roman" panose="02020603050405020304" pitchFamily="18" charset="0"/>
              </a:rPr>
              <a:t>Yun-</a:t>
            </a:r>
            <a:r>
              <a:rPr lang="en-US" altLang="en-US" sz="1200" dirty="0" err="1">
                <a:ea typeface="Times New Roman" panose="02020603050405020304" pitchFamily="18" charset="0"/>
              </a:rPr>
              <a:t>Ya</a:t>
            </a:r>
            <a:r>
              <a:rPr lang="en-US" altLang="en-US" sz="1200" dirty="0">
                <a:ea typeface="Times New Roman" panose="02020603050405020304" pitchFamily="18" charset="0"/>
              </a:rPr>
              <a:t> Yang,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1276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 txBox="1">
            <a:spLocks noGrp="1"/>
          </p:cNvSpPr>
          <p:nvPr>
            <p:ph type="title"/>
          </p:nvPr>
        </p:nvSpPr>
        <p:spPr>
          <a:xfrm>
            <a:off x="119275" y="273850"/>
            <a:ext cx="8923826" cy="9942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Microplastic team.</a:t>
            </a: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Wakasa HS, in Obama City, Japan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2" t="22162" r="15817"/>
          <a:stretch/>
        </p:blipFill>
        <p:spPr>
          <a:xfrm>
            <a:off x="0" y="1223906"/>
            <a:ext cx="2965027" cy="2141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2" t="25624" r="19655" b="-168"/>
          <a:stretch/>
        </p:blipFill>
        <p:spPr>
          <a:xfrm>
            <a:off x="2965028" y="2191065"/>
            <a:ext cx="2992892" cy="2319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t="12629" r="11447"/>
          <a:stretch/>
        </p:blipFill>
        <p:spPr>
          <a:xfrm>
            <a:off x="5957919" y="2743200"/>
            <a:ext cx="3186081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正方形/長方形 5"/>
          <p:cNvSpPr/>
          <p:nvPr/>
        </p:nvSpPr>
        <p:spPr>
          <a:xfrm>
            <a:off x="119275" y="2191064"/>
            <a:ext cx="168507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Beach </a:t>
            </a:r>
          </a:p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</a:t>
            </a:r>
          </a:p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</a:t>
            </a:r>
            <a:endParaRPr lang="ja-JP" altLang="en-US" sz="28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2965027" y="3365671"/>
            <a:ext cx="168507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ja-JP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Oyster</a:t>
            </a: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</a:t>
            </a:r>
          </a:p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</a:t>
            </a:r>
            <a:endParaRPr lang="ja-JP" altLang="en-US" sz="28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957919" y="4050893"/>
            <a:ext cx="1685077" cy="10926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altLang="ja-JP" sz="28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Ocean</a:t>
            </a: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research </a:t>
            </a:r>
          </a:p>
          <a:p>
            <a:pPr algn="ctr">
              <a:lnSpc>
                <a:spcPts val="2600"/>
              </a:lnSpc>
            </a:pPr>
            <a:r>
              <a:rPr lang="en-US" altLang="ja-JP" sz="2800" b="0" cap="none" spc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team</a:t>
            </a:r>
            <a:endParaRPr lang="ja-JP" altLang="en-US" sz="2800" b="0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 txBox="1">
            <a:spLocks noGrp="1"/>
          </p:cNvSpPr>
          <p:nvPr>
            <p:ph type="title"/>
          </p:nvPr>
        </p:nvSpPr>
        <p:spPr>
          <a:xfrm>
            <a:off x="628650" y="273851"/>
            <a:ext cx="7886700" cy="12915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 Microplastic Team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" sz="3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Animo HS, in Los Angeles, CA </a:t>
            </a:r>
          </a:p>
        </p:txBody>
      </p:sp>
      <p:pic>
        <p:nvPicPr>
          <p:cNvPr id="578" name="Shape 578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3550" y="1635299"/>
            <a:ext cx="8676899" cy="377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 txBox="1">
            <a:spLocks noGrp="1"/>
          </p:cNvSpPr>
          <p:nvPr>
            <p:ph type="title"/>
          </p:nvPr>
        </p:nvSpPr>
        <p:spPr>
          <a:xfrm>
            <a:off x="98675" y="188425"/>
            <a:ext cx="8942399" cy="90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buSzPct val="25000"/>
            </a:pPr>
            <a:r>
              <a:rPr lang="en" b="1" dirty="0"/>
              <a:t>Environment</a:t>
            </a:r>
            <a:r>
              <a:rPr lang="en-US" b="1" dirty="0"/>
              <a:t>al </a:t>
            </a:r>
            <a:r>
              <a:rPr lang="en" b="1" dirty="0"/>
              <a:t>Impact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Marine 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Organisms,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Human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1" y="875750"/>
            <a:ext cx="9144000" cy="42677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2400" b="1" i="0" u="sng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Marine </a:t>
            </a:r>
            <a:r>
              <a:rPr lang="en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organisms mistake plastic for food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Organisms consume toxic plastic, impact endocrine system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Develop deformities/complications in physical state resulting in death,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inability to reproduce</a:t>
            </a:r>
            <a:endParaRPr lang="en" sz="24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2400" b="1" i="0" u="sng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Human Consumption: 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Humans- unaware/uninformed </a:t>
            </a:r>
            <a:r>
              <a:rPr lang="en-US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of endocrine disruption</a:t>
            </a:r>
            <a:endParaRPr lang="en" sz="24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2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Consume plastic intoxicated marine animals- certain fish, crabs, etc.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Recently humans have been found to carry plastic molecules in blood</a:t>
            </a:r>
          </a:p>
          <a:p>
            <a:pPr marL="457200" marR="0" lvl="0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r>
              <a:rPr lang="en" sz="1800" b="0" i="0" u="none" strike="noStrike" cap="none" dirty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Effects on marine organisms? Large pieces in stomachs of birds, fish, whales..  </a:t>
            </a:r>
          </a:p>
        </p:txBody>
      </p:sp>
      <p:sp>
        <p:nvSpPr>
          <p:cNvPr id="289" name="Shape 289"/>
          <p:cNvSpPr txBox="1"/>
          <p:nvPr/>
        </p:nvSpPr>
        <p:spPr>
          <a:xfrm>
            <a:off x="-175" y="4583675"/>
            <a:ext cx="9144000" cy="559799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lang="en" sz="1200" b="1" i="1" u="sng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l="4350" r="3431" b="19638"/>
          <a:stretch/>
        </p:blipFill>
        <p:spPr>
          <a:xfrm>
            <a:off x="2641625" y="857250"/>
            <a:ext cx="5520899" cy="154289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Shape 296"/>
          <p:cNvSpPr txBox="1"/>
          <p:nvPr/>
        </p:nvSpPr>
        <p:spPr>
          <a:xfrm>
            <a:off x="171903" y="347080"/>
            <a:ext cx="8714921" cy="623246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effect of plastics on living organisms</a:t>
            </a:r>
          </a:p>
        </p:txBody>
      </p:sp>
      <p:pic>
        <p:nvPicPr>
          <p:cNvPr id="297" name="Shape 297"/>
          <p:cNvPicPr preferRelativeResize="0"/>
          <p:nvPr/>
        </p:nvPicPr>
        <p:blipFill rotWithShape="1">
          <a:blip r:embed="rId4">
            <a:alphaModFix/>
          </a:blip>
          <a:srcRect l="3215" t="351" r="4950" b="7015"/>
          <a:stretch/>
        </p:blipFill>
        <p:spPr>
          <a:xfrm>
            <a:off x="128468" y="2500311"/>
            <a:ext cx="4563107" cy="264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5100" y="2500325"/>
            <a:ext cx="3940200" cy="264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311700" y="209675"/>
            <a:ext cx="8520599" cy="56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2800" b="0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Hypothesis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0" y="776975"/>
            <a:ext cx="9144000" cy="41940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419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00000"/>
              <a:buFont typeface="Arial"/>
              <a:buChar char="-"/>
            </a:pPr>
            <a:r>
              <a:rPr lang="en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Our team </a:t>
            </a:r>
            <a:r>
              <a:rPr lang="en-US" sz="3200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hypothesizes</a:t>
            </a:r>
            <a:r>
              <a:rPr lang="en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that our research will discover high concentrations of plastic in marine environments along </a:t>
            </a:r>
            <a:r>
              <a:rPr lang="en-US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Southern California</a:t>
            </a:r>
            <a:r>
              <a:rPr lang="en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beaches</a:t>
            </a:r>
            <a:r>
              <a:rPr lang="en-US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and waterways</a:t>
            </a:r>
            <a:r>
              <a:rPr lang="en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due to population </a:t>
            </a:r>
            <a:r>
              <a:rPr lang="en-US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size</a:t>
            </a:r>
            <a:r>
              <a:rPr lang="en" sz="3200" b="0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street and stream runoff and numerous ways in which plastics are used and then discarded.</a:t>
            </a: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0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1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1" u="none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sz="1800" b="0" i="1" u="sng" strike="noStrike" cap="none" dirty="0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Shape 305"/>
          <p:cNvSpPr txBox="1"/>
          <p:nvPr/>
        </p:nvSpPr>
        <p:spPr>
          <a:xfrm flipV="1">
            <a:off x="0" y="5143499"/>
            <a:ext cx="9144000" cy="45719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endParaRPr lang="en" sz="1400" b="1" i="1" u="sng" strike="noStrike" cap="none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2420" y="0"/>
            <a:ext cx="685915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 l="42909" t="46025" r="25648" b="33046"/>
          <a:stretch/>
        </p:blipFill>
        <p:spPr>
          <a:xfrm>
            <a:off x="6041571" y="2340427"/>
            <a:ext cx="1393370" cy="154577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Shape 313"/>
          <p:cNvSpPr txBox="1"/>
          <p:nvPr/>
        </p:nvSpPr>
        <p:spPr>
          <a:xfrm>
            <a:off x="1480150" y="571525"/>
            <a:ext cx="3762299" cy="2768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What`s this?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t="18246" b="17483"/>
          <a:stretch/>
        </p:blipFill>
        <p:spPr>
          <a:xfrm>
            <a:off x="4140000" y="288625"/>
            <a:ext cx="4431713" cy="4747017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/>
          <p:nvPr/>
        </p:nvSpPr>
        <p:spPr>
          <a:xfrm>
            <a:off x="2714222" y="571527"/>
            <a:ext cx="138547" cy="27699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Shape 321"/>
          <p:cNvSpPr/>
          <p:nvPr/>
        </p:nvSpPr>
        <p:spPr>
          <a:xfrm>
            <a:off x="186753" y="190654"/>
            <a:ext cx="3953245" cy="7617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clothes pin</a:t>
            </a:r>
          </a:p>
        </p:txBody>
      </p:sp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5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634</Words>
  <Application>Microsoft Macintosh PowerPoint</Application>
  <PresentationFormat>On-screen Show (16:9)</PresentationFormat>
  <Paragraphs>150</Paragraphs>
  <Slides>44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AR BLANCA</vt:lpstr>
      <vt:lpstr>MS Gothic</vt:lpstr>
      <vt:lpstr>Playball</vt:lpstr>
      <vt:lpstr>Helvetica</vt:lpstr>
      <vt:lpstr>Tw Cen MT</vt:lpstr>
      <vt:lpstr>Trebuchet MS</vt:lpstr>
      <vt:lpstr>Calibri</vt:lpstr>
      <vt:lpstr>simple-light-2</vt:lpstr>
      <vt:lpstr>Office テーマ</vt:lpstr>
      <vt:lpstr>Office テーマ</vt:lpstr>
      <vt:lpstr>Circuit</vt:lpstr>
      <vt:lpstr>Microplastics In the Ocean</vt:lpstr>
      <vt:lpstr>Study of micro-plastic distribution</vt:lpstr>
      <vt:lpstr>How do Microplastics Enter Earth’s Oceans?</vt:lpstr>
      <vt:lpstr>Ocean and Beach Plastics</vt:lpstr>
      <vt:lpstr>Environmental Impact: Marine Organisms, Humans </vt:lpstr>
      <vt:lpstr>PowerPoint Presentation</vt:lpstr>
      <vt:lpstr>Hypothesis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Where are they coming from?</vt:lpstr>
      <vt:lpstr>We don't exactly know!!!!!</vt:lpstr>
      <vt:lpstr>PowerPoint Presentation</vt:lpstr>
      <vt:lpstr>PowerPoint Presentation</vt:lpstr>
      <vt:lpstr>How much micro-plastic is in the                           world‘s oceans and on the beaches?</vt:lpstr>
      <vt:lpstr>We don't know!!!!!</vt:lpstr>
      <vt:lpstr>PowerPoint Presentation</vt:lpstr>
      <vt:lpstr>PowerPoint Presentation</vt:lpstr>
      <vt:lpstr>Research method  for beaches</vt:lpstr>
      <vt:lpstr>PowerPoint Presentation</vt:lpstr>
      <vt:lpstr>PowerPoint Presentation</vt:lpstr>
      <vt:lpstr>PowerPoint Presentation</vt:lpstr>
      <vt:lpstr>PowerPoint Presentation</vt:lpstr>
      <vt:lpstr>How Samples are Obtained</vt:lpstr>
      <vt:lpstr>PowerPoint Presentation</vt:lpstr>
      <vt:lpstr>PowerPoint Presentation</vt:lpstr>
      <vt:lpstr>PowerPoint Presentation</vt:lpstr>
      <vt:lpstr>PowerPoint Presentation</vt:lpstr>
      <vt:lpstr>Collection Results. Ocean Water</vt:lpstr>
      <vt:lpstr>PowerPoint Presentation</vt:lpstr>
      <vt:lpstr>PowerPoint Presentation</vt:lpstr>
      <vt:lpstr>PowerPoint Presentation</vt:lpstr>
      <vt:lpstr>Datasheet example. 12/2016 Cabrillo sampling</vt:lpstr>
      <vt:lpstr>SOLUTIONS:  Reduce plastic use in our life! {food packaging!!} Re-cycle existing plastic. The science exists to do this.  Substitute biodegradable items for plastic {Paper packaging, bamboo, cornstarch bags, packing peanuts, eating utensils}  Make the corporations clean up their pollutants. New, stronger &amp; enforced government EPA regulations while creating jobs, new inventions</vt:lpstr>
      <vt:lpstr>PowerPoint Presentation</vt:lpstr>
      <vt:lpstr>PowerPoint Presentation</vt:lpstr>
      <vt:lpstr>PowerPoint Presentation</vt:lpstr>
      <vt:lpstr>Student Microplastic team.  Wakasa HS, in Obama City, Japan</vt:lpstr>
      <vt:lpstr>Student Microplastic Team Animo HS, in Los Angeles, CA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Microplastics In the Ocean</dc:title>
  <dc:creator>Mark Friedman</dc:creator>
  <cp:lastModifiedBy>T Badger</cp:lastModifiedBy>
  <cp:revision>26</cp:revision>
  <dcterms:modified xsi:type="dcterms:W3CDTF">2017-04-05T15:59:57Z</dcterms:modified>
</cp:coreProperties>
</file>