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8" r:id="rId4"/>
    <p:sldId id="259" r:id="rId5"/>
    <p:sldId id="260" r:id="rId6"/>
    <p:sldId id="261" r:id="rId7"/>
    <p:sldId id="263" r:id="rId8"/>
    <p:sldId id="264" r:id="rId9"/>
    <p:sldId id="265" r:id="rId10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980" y="3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Web Pages\OceanAndYou\Gallery\kidPic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799"/>
            <a:ext cx="6324600" cy="490218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09600" y="5638800"/>
            <a:ext cx="5638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OCEAN and YOU</a:t>
            </a:r>
            <a:r>
              <a:rPr lang="en-US" sz="1200" dirty="0" smtClean="0"/>
              <a:t> provides </a:t>
            </a:r>
            <a:r>
              <a:rPr lang="en-US" sz="1200" dirty="0" smtClean="0"/>
              <a:t>models of 100 or so different marine animals, &amp; coloring sheets to match</a:t>
            </a:r>
            <a:r>
              <a:rPr lang="en-US" sz="1200" dirty="0" smtClean="0"/>
              <a:t>. Kids </a:t>
            </a:r>
            <a:r>
              <a:rPr lang="en-US" sz="1200" dirty="0" smtClean="0"/>
              <a:t>are freed of the anxiety of drawing, &amp; can observe the colors &amp; textures of the animals  quite closely. In this case, a second-grader named Zak noted the barnacles on the  humpback whale. (He drew the seaweed in green; the yellow tint is a problem with my scanner).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66980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Web Pages\OceanAndYou\Gallery\kidPic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143000"/>
            <a:ext cx="6248400" cy="783988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52400" y="228600"/>
            <a:ext cx="65167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Marco, a first grader, colored this whale shark, &amp; traced  the words describing the animal’s adaptations. I was a bit surprised to find  that kids from Kindergarten to Fourth grade enjoyed this activity.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3962400" cy="505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0" y="6172200"/>
            <a:ext cx="6480175" cy="28924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600" b="1" dirty="0">
                <a:solidFill>
                  <a:schemeClr val="accent3">
                    <a:lumMod val="85000"/>
                  </a:schemeClr>
                </a:solidFill>
                <a:latin typeface="Comic Sans MS" pitchFamily="66" charset="0"/>
              </a:rPr>
              <a:t>Killer Whale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600" dirty="0">
                <a:solidFill>
                  <a:schemeClr val="accent3">
                    <a:lumMod val="85000"/>
                  </a:schemeClr>
                </a:solidFill>
                <a:latin typeface="Comic Sans MS" pitchFamily="66" charset="0"/>
              </a:rPr>
              <a:t> sleek body for fast acceleration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600" dirty="0">
                <a:solidFill>
                  <a:schemeClr val="accent3">
                    <a:lumMod val="85000"/>
                  </a:schemeClr>
                </a:solidFill>
                <a:latin typeface="Comic Sans MS" pitchFamily="66" charset="0"/>
              </a:rPr>
              <a:t> pointy nose and lots of teeth for biting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600" dirty="0">
                <a:solidFill>
                  <a:schemeClr val="accent3">
                    <a:lumMod val="85000"/>
                  </a:schemeClr>
                </a:solidFill>
                <a:latin typeface="Comic Sans MS" pitchFamily="66" charset="0"/>
              </a:rPr>
              <a:t> blowholes to breathe above water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600" dirty="0">
                <a:solidFill>
                  <a:schemeClr val="accent3">
                    <a:lumMod val="85000"/>
                  </a:schemeClr>
                </a:solidFill>
                <a:latin typeface="Comic Sans MS" pitchFamily="66" charset="0"/>
              </a:rPr>
              <a:t> flat tail like other whales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600" dirty="0">
                <a:solidFill>
                  <a:schemeClr val="accent3">
                    <a:lumMod val="85000"/>
                  </a:schemeClr>
                </a:solidFill>
                <a:latin typeface="Comic Sans MS" pitchFamily="66" charset="0"/>
              </a:rPr>
              <a:t> whales are mammals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600" dirty="0">
                <a:solidFill>
                  <a:schemeClr val="accent3">
                    <a:lumMod val="85000"/>
                  </a:schemeClr>
                </a:solidFill>
                <a:latin typeface="Comic Sans MS" pitchFamily="66" charset="0"/>
              </a:rPr>
              <a:t> hunters eat seals &amp; fish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04800" y="5334000"/>
            <a:ext cx="6270625" cy="31083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chemeClr val="accent3">
                    <a:lumMod val="85000"/>
                  </a:schemeClr>
                </a:solidFill>
                <a:latin typeface="Comic Sans MS" pitchFamily="66" charset="0"/>
              </a:rPr>
              <a:t>Humpback Whale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accent3">
                    <a:lumMod val="85000"/>
                  </a:schemeClr>
                </a:solidFill>
                <a:latin typeface="Comic Sans MS" pitchFamily="66" charset="0"/>
              </a:rPr>
              <a:t> large body for cruising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accent3">
                    <a:lumMod val="85000"/>
                  </a:schemeClr>
                </a:solidFill>
                <a:latin typeface="Comic Sans MS" pitchFamily="66" charset="0"/>
              </a:rPr>
              <a:t> big mouth and baleens for filtering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accent3">
                    <a:lumMod val="85000"/>
                  </a:schemeClr>
                </a:solidFill>
                <a:latin typeface="Comic Sans MS" pitchFamily="66" charset="0"/>
              </a:rPr>
              <a:t> blowholes to breathe above water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accent3">
                    <a:lumMod val="85000"/>
                  </a:schemeClr>
                </a:solidFill>
                <a:latin typeface="Comic Sans MS" pitchFamily="66" charset="0"/>
              </a:rPr>
              <a:t> flat tail like other whales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accent3">
                    <a:lumMod val="85000"/>
                  </a:schemeClr>
                </a:solidFill>
                <a:latin typeface="Comic Sans MS" pitchFamily="66" charset="0"/>
              </a:rPr>
              <a:t> whales are mammals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accent3">
                    <a:lumMod val="85000"/>
                  </a:schemeClr>
                </a:solidFill>
                <a:latin typeface="Comic Sans MS" pitchFamily="66" charset="0"/>
              </a:rPr>
              <a:t> grazers eat plankton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3627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52400" y="5791200"/>
            <a:ext cx="6480175" cy="28924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600" b="1" dirty="0">
                <a:solidFill>
                  <a:schemeClr val="accent3">
                    <a:lumMod val="85000"/>
                  </a:schemeClr>
                </a:solidFill>
                <a:latin typeface="Comic Sans MS" pitchFamily="66" charset="0"/>
              </a:rPr>
              <a:t>Great White Shark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600" dirty="0">
                <a:solidFill>
                  <a:schemeClr val="accent3">
                    <a:lumMod val="85000"/>
                  </a:schemeClr>
                </a:solidFill>
                <a:latin typeface="Comic Sans MS" pitchFamily="66" charset="0"/>
              </a:rPr>
              <a:t> sleek body for fast acceleration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600" dirty="0">
                <a:solidFill>
                  <a:schemeClr val="accent3">
                    <a:lumMod val="85000"/>
                  </a:schemeClr>
                </a:solidFill>
                <a:latin typeface="Comic Sans MS" pitchFamily="66" charset="0"/>
              </a:rPr>
              <a:t> pointy nose and lots of teeth for biting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600" dirty="0">
                <a:solidFill>
                  <a:schemeClr val="accent3">
                    <a:lumMod val="85000"/>
                  </a:schemeClr>
                </a:solidFill>
                <a:latin typeface="Comic Sans MS" pitchFamily="66" charset="0"/>
              </a:rPr>
              <a:t> gills to breathe underwater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600" dirty="0">
                <a:solidFill>
                  <a:schemeClr val="accent3">
                    <a:lumMod val="85000"/>
                  </a:schemeClr>
                </a:solidFill>
                <a:latin typeface="Comic Sans MS" pitchFamily="66" charset="0"/>
              </a:rPr>
              <a:t> vertical tail like other fish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600" dirty="0">
                <a:solidFill>
                  <a:schemeClr val="accent3">
                    <a:lumMod val="85000"/>
                  </a:schemeClr>
                </a:solidFill>
                <a:latin typeface="Comic Sans MS" pitchFamily="66" charset="0"/>
              </a:rPr>
              <a:t> sharks are fish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600" dirty="0">
                <a:solidFill>
                  <a:schemeClr val="accent3">
                    <a:lumMod val="85000"/>
                  </a:schemeClr>
                </a:solidFill>
                <a:latin typeface="Comic Sans MS" pitchFamily="66" charset="0"/>
              </a:rPr>
              <a:t> hunters eat seals &amp; fish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6705600" cy="537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33400" y="5867400"/>
            <a:ext cx="5681663" cy="31083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chemeClr val="accent3">
                    <a:lumMod val="85000"/>
                  </a:schemeClr>
                </a:solidFill>
                <a:latin typeface="Comic Sans MS" pitchFamily="66" charset="0"/>
              </a:rPr>
              <a:t>Whale Shark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accent3">
                    <a:lumMod val="85000"/>
                  </a:schemeClr>
                </a:solidFill>
                <a:latin typeface="Comic Sans MS" pitchFamily="66" charset="0"/>
              </a:rPr>
              <a:t> large body for cruising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accent3">
                    <a:lumMod val="85000"/>
                  </a:schemeClr>
                </a:solidFill>
                <a:latin typeface="Comic Sans MS" pitchFamily="66" charset="0"/>
              </a:rPr>
              <a:t> big mouth and gills for filtering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accent3">
                    <a:lumMod val="85000"/>
                  </a:schemeClr>
                </a:solidFill>
                <a:latin typeface="Comic Sans MS" pitchFamily="66" charset="0"/>
              </a:rPr>
              <a:t> gills to breathe underwater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accent3">
                    <a:lumMod val="85000"/>
                  </a:schemeClr>
                </a:solidFill>
                <a:latin typeface="Comic Sans MS" pitchFamily="66" charset="0"/>
              </a:rPr>
              <a:t> vertical tail like other fish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accent3">
                    <a:lumMod val="85000"/>
                  </a:schemeClr>
                </a:solidFill>
                <a:latin typeface="Comic Sans MS" pitchFamily="66" charset="0"/>
              </a:rPr>
              <a:t> sharks are fish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accent3">
                    <a:lumMod val="85000"/>
                  </a:schemeClr>
                </a:solidFill>
                <a:latin typeface="Comic Sans MS" pitchFamily="66" charset="0"/>
              </a:rPr>
              <a:t> grazers eat plankton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Web Pages\OceanAndYou\Gallery\stori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50" y="203200"/>
            <a:ext cx="5660572" cy="6604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42901" y="7518401"/>
            <a:ext cx="59928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 asked the kids to paint something they like about the ocean. </a:t>
            </a:r>
            <a:endParaRPr lang="en-US" dirty="0" smtClean="0"/>
          </a:p>
          <a:p>
            <a:r>
              <a:rPr lang="en-US" dirty="0" smtClean="0"/>
              <a:t>Many </a:t>
            </a:r>
            <a:r>
              <a:rPr lang="en-US" dirty="0" smtClean="0"/>
              <a:t>were </a:t>
            </a:r>
            <a:r>
              <a:rPr lang="en-US" dirty="0" smtClean="0"/>
              <a:t>inspired by </a:t>
            </a:r>
            <a:r>
              <a:rPr lang="en-US" dirty="0" smtClean="0"/>
              <a:t>my story about a sea serpent.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42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D:\Web Pages\OceanAndYou\Gallery\octop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457200"/>
            <a:ext cx="5105400" cy="4289418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685800" y="5334000"/>
            <a:ext cx="52578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Octopus’ bodies are paper cups, of course. </a:t>
            </a:r>
          </a:p>
          <a:p>
            <a:endParaRPr lang="en-US" sz="1400" dirty="0" smtClean="0"/>
          </a:p>
          <a:p>
            <a:r>
              <a:rPr lang="en-US" sz="1400" dirty="0" smtClean="0"/>
              <a:t>Construction paper legs are precut for small kids. Roll on a pencil to curl.</a:t>
            </a:r>
          </a:p>
          <a:p>
            <a:r>
              <a:rPr lang="en-US" sz="1400" dirty="0" smtClean="0"/>
              <a:t> </a:t>
            </a:r>
          </a:p>
          <a:p>
            <a:r>
              <a:rPr lang="en-US" sz="1400" dirty="0" smtClean="0"/>
              <a:t>Use binder paper reinforcements for suckers. </a:t>
            </a:r>
          </a:p>
          <a:p>
            <a:endParaRPr lang="en-US" sz="1400" dirty="0" smtClean="0"/>
          </a:p>
          <a:p>
            <a:r>
              <a:rPr lang="en-US" sz="1400" dirty="0" smtClean="0"/>
              <a:t>Eyes are huge; I happened to luck into some human-eyeball confetti for Halloween. Google eyes should be at least 1” in diameter.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78103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124200"/>
            <a:ext cx="3429000" cy="1231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200" dirty="0" smtClean="0"/>
          </a:p>
          <a:p>
            <a:r>
              <a:rPr lang="en-US" sz="1200" dirty="0" smtClean="0"/>
              <a:t>Fish is a plastic soda bottle with cardstock fins.  </a:t>
            </a:r>
          </a:p>
          <a:p>
            <a:r>
              <a:rPr lang="en-US" sz="1200" dirty="0" smtClean="0"/>
              <a:t>Most people use paint for the scales. I tried sticky dots, but the big ones didn’t stay stuck.</a:t>
            </a:r>
            <a:r>
              <a:rPr lang="en-US" dirty="0" smtClean="0"/>
              <a:t>		</a:t>
            </a:r>
          </a:p>
        </p:txBody>
      </p:sp>
      <p:pic>
        <p:nvPicPr>
          <p:cNvPr id="2050" name="Picture 2" descr="D:\Web Pages\OceanAndYou\Gallery\fis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70916" y="0"/>
            <a:ext cx="4687085" cy="3200400"/>
          </a:xfrm>
          <a:prstGeom prst="rect">
            <a:avLst/>
          </a:prstGeom>
          <a:noFill/>
        </p:spPr>
      </p:pic>
      <p:pic>
        <p:nvPicPr>
          <p:cNvPr id="4" name="Picture 2" descr="D:\Web Pages\OceanAndYou\Gallery\FishColla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4267201"/>
            <a:ext cx="5029200" cy="3831507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124200" y="8229600"/>
            <a:ext cx="3429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 smtClean="0"/>
              <a:t>Fish collage from trash: A box of candied chestnuts, bubble wrap and a </a:t>
            </a:r>
            <a:r>
              <a:rPr lang="en-US" sz="1400" dirty="0" err="1" smtClean="0"/>
              <a:t>google</a:t>
            </a:r>
            <a:r>
              <a:rPr lang="en-US" sz="1400" dirty="0" smtClean="0"/>
              <a:t> eye. </a:t>
            </a:r>
          </a:p>
        </p:txBody>
      </p:sp>
    </p:spTree>
    <p:extLst>
      <p:ext uri="{BB962C8B-B14F-4D97-AF65-F5344CB8AC3E}">
        <p14:creationId xmlns:p14="http://schemas.microsoft.com/office/powerpoint/2010/main" val="3199683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391</Words>
  <Application>Microsoft Office PowerPoint</Application>
  <PresentationFormat>On-screen Show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Cynthia</dc:creator>
  <cp:lastModifiedBy>Home</cp:lastModifiedBy>
  <cp:revision>4</cp:revision>
  <dcterms:created xsi:type="dcterms:W3CDTF">2006-08-16T00:00:00Z</dcterms:created>
  <dcterms:modified xsi:type="dcterms:W3CDTF">2012-04-25T15:33:53Z</dcterms:modified>
</cp:coreProperties>
</file>