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B1764-06E0-4C07-852A-F1B60A21C672}" type="datetimeFigureOut">
              <a:rPr lang="en-US" smtClean="0"/>
              <a:pPr/>
              <a:t>10/19/2010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8F0DB-BB1E-4467-A473-3C2F9B23EB9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B1764-06E0-4C07-852A-F1B60A21C672}" type="datetimeFigureOut">
              <a:rPr lang="en-US" smtClean="0"/>
              <a:pPr/>
              <a:t>10/19/2010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8F0DB-BB1E-4467-A473-3C2F9B23EB9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2">
                    <a:lumMod val="50000"/>
                  </a:schemeClr>
                </a:solidFill>
              </a:rPr>
              <a:t>Oil Plume Experiment</a:t>
            </a:r>
            <a:endParaRPr lang="en-US" dirty="0">
              <a:solidFill>
                <a:schemeClr val="bg2">
                  <a:lumMod val="50000"/>
                </a:schemeClr>
              </a:solidFill>
            </a:endParaRPr>
          </a:p>
        </p:txBody>
      </p:sp>
      <p:sp>
        <p:nvSpPr>
          <p:cNvPr id="3" name="Subtitle 2"/>
          <p:cNvSpPr>
            <a:spLocks noGrp="1"/>
          </p:cNvSpPr>
          <p:nvPr>
            <p:ph type="subTitle" idx="1"/>
          </p:nvPr>
        </p:nvSpPr>
        <p:spPr/>
        <p:txBody>
          <a:bodyPr/>
          <a:lstStyle/>
          <a:p>
            <a:r>
              <a:rPr lang="en-US" dirty="0" smtClean="0">
                <a:solidFill>
                  <a:schemeClr val="bg2">
                    <a:lumMod val="50000"/>
                  </a:schemeClr>
                </a:solidFill>
              </a:rPr>
              <a:t>By Thomas </a:t>
            </a:r>
            <a:endParaRPr lang="en-US" dirty="0">
              <a:solidFill>
                <a:schemeClr val="bg2">
                  <a:lumMod val="50000"/>
                </a:schemeClr>
              </a:solidFill>
            </a:endParaRPr>
          </a:p>
        </p:txBody>
      </p:sp>
      <p:pic>
        <p:nvPicPr>
          <p:cNvPr id="1028" name="Picture 4" descr="C:\Documents and Settings\2019trh\Local Settings\Temporary Internet Files\Content.IE5\0IC8CZEE\MC900298001[1].wmf"/>
          <p:cNvPicPr>
            <a:picLocks noChangeAspect="1" noChangeArrowheads="1"/>
          </p:cNvPicPr>
          <p:nvPr/>
        </p:nvPicPr>
        <p:blipFill>
          <a:blip r:embed="rId2" cstate="print"/>
          <a:srcRect/>
          <a:stretch>
            <a:fillRect/>
          </a:stretch>
        </p:blipFill>
        <p:spPr bwMode="auto">
          <a:xfrm>
            <a:off x="6553200" y="3962400"/>
            <a:ext cx="1708099" cy="180959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Introduction </a:t>
            </a:r>
            <a:endParaRPr lang="en-US" dirty="0">
              <a:solidFill>
                <a:schemeClr val="bg2">
                  <a:lumMod val="50000"/>
                </a:schemeClr>
              </a:solidFill>
            </a:endParaRPr>
          </a:p>
        </p:txBody>
      </p:sp>
      <p:sp>
        <p:nvSpPr>
          <p:cNvPr id="3" name="Content Placeholder 2"/>
          <p:cNvSpPr>
            <a:spLocks noGrp="1"/>
          </p:cNvSpPr>
          <p:nvPr>
            <p:ph idx="1"/>
          </p:nvPr>
        </p:nvSpPr>
        <p:spPr/>
        <p:txBody>
          <a:bodyPr/>
          <a:lstStyle/>
          <a:p>
            <a:pPr>
              <a:buNone/>
            </a:pPr>
            <a:r>
              <a:rPr lang="en-US" dirty="0" smtClean="0">
                <a:solidFill>
                  <a:schemeClr val="bg2">
                    <a:lumMod val="50000"/>
                  </a:schemeClr>
                </a:solidFill>
              </a:rPr>
              <a:t>	Hello, I’m Thomas. I’ve made a power point about the experiment I did in class. In the power point you will learn about oil plumes, dispersants, and the experiment I did. </a:t>
            </a:r>
          </a:p>
          <a:p>
            <a:pPr>
              <a:buNone/>
            </a:pPr>
            <a:r>
              <a:rPr lang="en-US" dirty="0" smtClean="0">
                <a:solidFill>
                  <a:schemeClr val="bg2">
                    <a:lumMod val="50000"/>
                  </a:schemeClr>
                </a:solidFill>
              </a:rPr>
              <a:t>	The oil spill in the Gulf of Mexico is a disaster so please pay attention.</a:t>
            </a:r>
            <a:endParaRPr lang="en-US" dirty="0">
              <a:solidFill>
                <a:schemeClr val="bg2">
                  <a:lumMod val="50000"/>
                </a:schemeClr>
              </a:solidFill>
            </a:endParaRPr>
          </a:p>
        </p:txBody>
      </p:sp>
      <p:pic>
        <p:nvPicPr>
          <p:cNvPr id="2050" name="Picture 2" descr="C:\Documents and Settings\2019trh\Local Settings\Temporary Internet Files\Content.IE5\54GQVA8K\MC900233392[1].wmf"/>
          <p:cNvPicPr>
            <a:picLocks noChangeAspect="1" noChangeArrowheads="1"/>
          </p:cNvPicPr>
          <p:nvPr/>
        </p:nvPicPr>
        <p:blipFill>
          <a:blip r:embed="rId2" cstate="print"/>
          <a:srcRect/>
          <a:stretch>
            <a:fillRect/>
          </a:stretch>
        </p:blipFill>
        <p:spPr bwMode="auto">
          <a:xfrm>
            <a:off x="5105400" y="4191000"/>
            <a:ext cx="1929897" cy="196912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The Purpose</a:t>
            </a:r>
            <a:endParaRPr lang="en-US" dirty="0">
              <a:solidFill>
                <a:schemeClr val="bg2">
                  <a:lumMod val="50000"/>
                </a:schemeClr>
              </a:solidFill>
            </a:endParaRPr>
          </a:p>
        </p:txBody>
      </p:sp>
      <p:sp>
        <p:nvSpPr>
          <p:cNvPr id="3" name="Content Placeholder 2"/>
          <p:cNvSpPr>
            <a:spLocks noGrp="1"/>
          </p:cNvSpPr>
          <p:nvPr>
            <p:ph idx="1"/>
          </p:nvPr>
        </p:nvSpPr>
        <p:spPr/>
        <p:txBody>
          <a:bodyPr/>
          <a:lstStyle/>
          <a:p>
            <a:pPr>
              <a:buNone/>
            </a:pPr>
            <a:r>
              <a:rPr lang="en-US" dirty="0" smtClean="0">
                <a:solidFill>
                  <a:schemeClr val="bg2">
                    <a:lumMod val="50000"/>
                  </a:schemeClr>
                </a:solidFill>
              </a:rPr>
              <a:t>	The purpose of the experiment was to see the 2-inch layer of oil on the bottom of the Gulf of Mexico. We also saw an oil Plume appear. An oil plume is a layer of oil in the water column. Dispersants push down the oil and the scientists think that it is gone, but it is just pushed down under the surface.    </a:t>
            </a:r>
            <a:endParaRPr lang="en-US" dirty="0">
              <a:solidFill>
                <a:schemeClr val="bg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Dispersants</a:t>
            </a:r>
            <a:endParaRPr lang="en-US" dirty="0">
              <a:solidFill>
                <a:schemeClr val="bg2">
                  <a:lumMod val="50000"/>
                </a:schemeClr>
              </a:solidFill>
            </a:endParaRPr>
          </a:p>
        </p:txBody>
      </p:sp>
      <p:sp>
        <p:nvSpPr>
          <p:cNvPr id="3" name="Content Placeholder 2"/>
          <p:cNvSpPr>
            <a:spLocks noGrp="1"/>
          </p:cNvSpPr>
          <p:nvPr>
            <p:ph idx="1"/>
          </p:nvPr>
        </p:nvSpPr>
        <p:spPr>
          <a:xfrm>
            <a:off x="457200" y="1600200"/>
            <a:ext cx="8229600" cy="4525963"/>
          </a:xfrm>
        </p:spPr>
        <p:txBody>
          <a:bodyPr/>
          <a:lstStyle/>
          <a:p>
            <a:pPr>
              <a:buNone/>
            </a:pPr>
            <a:r>
              <a:rPr lang="en-US" dirty="0" smtClean="0">
                <a:solidFill>
                  <a:schemeClr val="bg2">
                    <a:lumMod val="50000"/>
                  </a:schemeClr>
                </a:solidFill>
              </a:rPr>
              <a:t>	Dispersants are chemicals that spread out the oil and make the oil easy to collect. In the experiment the mustard was the dispersants and the mustard pushed the oil to the bottom of the gulf.  </a:t>
            </a:r>
            <a:endParaRPr lang="en-US" dirty="0">
              <a:solidFill>
                <a:schemeClr val="bg2">
                  <a:lumMod val="50000"/>
                </a:schemeClr>
              </a:solidFill>
            </a:endParaRPr>
          </a:p>
        </p:txBody>
      </p:sp>
      <p:pic>
        <p:nvPicPr>
          <p:cNvPr id="4" name="Picture 3" descr="P1130363.JPG"/>
          <p:cNvPicPr>
            <a:picLocks noChangeAspect="1"/>
          </p:cNvPicPr>
          <p:nvPr/>
        </p:nvPicPr>
        <p:blipFill>
          <a:blip r:embed="rId2" cstate="print"/>
          <a:stretch>
            <a:fillRect/>
          </a:stretch>
        </p:blipFill>
        <p:spPr>
          <a:xfrm>
            <a:off x="4800600" y="3886200"/>
            <a:ext cx="2844800" cy="2514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2">
                    <a:lumMod val="50000"/>
                  </a:schemeClr>
                </a:solidFill>
              </a:rPr>
              <a:t>Layer at the bottom</a:t>
            </a:r>
            <a:br>
              <a:rPr lang="en-US" dirty="0" smtClean="0">
                <a:solidFill>
                  <a:schemeClr val="bg2">
                    <a:lumMod val="50000"/>
                  </a:schemeClr>
                </a:solidFill>
              </a:rPr>
            </a:br>
            <a:endParaRPr lang="en-US" dirty="0">
              <a:solidFill>
                <a:schemeClr val="bg2">
                  <a:lumMod val="50000"/>
                </a:schemeClr>
              </a:solidFill>
            </a:endParaRPr>
          </a:p>
        </p:txBody>
      </p:sp>
      <p:sp>
        <p:nvSpPr>
          <p:cNvPr id="3" name="Content Placeholder 2"/>
          <p:cNvSpPr>
            <a:spLocks noGrp="1"/>
          </p:cNvSpPr>
          <p:nvPr>
            <p:ph idx="1"/>
          </p:nvPr>
        </p:nvSpPr>
        <p:spPr>
          <a:xfrm>
            <a:off x="347662" y="1438275"/>
            <a:ext cx="8229600" cy="4525963"/>
          </a:xfrm>
        </p:spPr>
        <p:txBody>
          <a:bodyPr/>
          <a:lstStyle/>
          <a:p>
            <a:pPr>
              <a:buNone/>
            </a:pPr>
            <a:r>
              <a:rPr lang="en-US" dirty="0" smtClean="0">
                <a:solidFill>
                  <a:schemeClr val="bg2">
                    <a:lumMod val="50000"/>
                  </a:schemeClr>
                </a:solidFill>
              </a:rPr>
              <a:t>	The layer at the bottom of the ocean is very dangerous. The animals that are on the ocean like crabs get smothered with oil and die then the animals that eat them die and all the way up the food chain.   </a:t>
            </a:r>
            <a:endParaRPr lang="en-US" dirty="0">
              <a:solidFill>
                <a:schemeClr val="bg2">
                  <a:lumMod val="50000"/>
                </a:schemeClr>
              </a:solidFill>
            </a:endParaRPr>
          </a:p>
        </p:txBody>
      </p:sp>
      <p:pic>
        <p:nvPicPr>
          <p:cNvPr id="7" name="Picture 6" descr="P1130362.JPG"/>
          <p:cNvPicPr>
            <a:picLocks noChangeAspect="1"/>
          </p:cNvPicPr>
          <p:nvPr/>
        </p:nvPicPr>
        <p:blipFill>
          <a:blip r:embed="rId2" cstate="print"/>
          <a:stretch>
            <a:fillRect/>
          </a:stretch>
        </p:blipFill>
        <p:spPr>
          <a:xfrm>
            <a:off x="4343400" y="3581400"/>
            <a:ext cx="3860800" cy="2895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The Process</a:t>
            </a:r>
            <a:endParaRPr lang="en-US" dirty="0">
              <a:solidFill>
                <a:schemeClr val="bg2">
                  <a:lumMod val="50000"/>
                </a:schemeClr>
              </a:solidFill>
            </a:endParaRPr>
          </a:p>
        </p:txBody>
      </p:sp>
      <p:sp>
        <p:nvSpPr>
          <p:cNvPr id="3" name="Content Placeholder 2"/>
          <p:cNvSpPr>
            <a:spLocks noGrp="1"/>
          </p:cNvSpPr>
          <p:nvPr>
            <p:ph idx="1"/>
          </p:nvPr>
        </p:nvSpPr>
        <p:spPr/>
        <p:txBody>
          <a:bodyPr/>
          <a:lstStyle/>
          <a:p>
            <a:pPr>
              <a:buNone/>
            </a:pPr>
            <a:r>
              <a:rPr lang="en-US" dirty="0" smtClean="0">
                <a:solidFill>
                  <a:schemeClr val="bg2">
                    <a:lumMod val="50000"/>
                  </a:schemeClr>
                </a:solidFill>
              </a:rPr>
              <a:t>	First, I got empty water bottles and filled them with water and cooking oil. Next, I put mustard in the bottles. Then I shook the bottle until it was very murky. Then, I waited for about an hour. Last, I saw the results that you see on the next slide.  </a:t>
            </a:r>
            <a:endParaRPr lang="en-US" dirty="0">
              <a:solidFill>
                <a:schemeClr val="bg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Results</a:t>
            </a:r>
            <a:endParaRPr lang="en-US" dirty="0">
              <a:solidFill>
                <a:schemeClr val="bg2">
                  <a:lumMod val="50000"/>
                </a:schemeClr>
              </a:solidFill>
            </a:endParaRPr>
          </a:p>
        </p:txBody>
      </p:sp>
      <p:sp>
        <p:nvSpPr>
          <p:cNvPr id="3" name="Content Placeholder 2"/>
          <p:cNvSpPr>
            <a:spLocks noGrp="1"/>
          </p:cNvSpPr>
          <p:nvPr>
            <p:ph idx="1"/>
          </p:nvPr>
        </p:nvSpPr>
        <p:spPr/>
        <p:txBody>
          <a:bodyPr/>
          <a:lstStyle/>
          <a:p>
            <a:pPr>
              <a:buNone/>
            </a:pPr>
            <a:r>
              <a:rPr lang="en-US" dirty="0" smtClean="0">
                <a:solidFill>
                  <a:schemeClr val="bg2">
                    <a:lumMod val="50000"/>
                  </a:schemeClr>
                </a:solidFill>
              </a:rPr>
              <a:t>The results are this</a:t>
            </a:r>
            <a:endParaRPr lang="en-US" dirty="0">
              <a:solidFill>
                <a:schemeClr val="bg2">
                  <a:lumMod val="50000"/>
                </a:schemeClr>
              </a:solidFill>
            </a:endParaRPr>
          </a:p>
        </p:txBody>
      </p:sp>
      <p:pic>
        <p:nvPicPr>
          <p:cNvPr id="4" name="Picture 3" descr="oil plume.JPG"/>
          <p:cNvPicPr>
            <a:picLocks noChangeAspect="1"/>
          </p:cNvPicPr>
          <p:nvPr/>
        </p:nvPicPr>
        <p:blipFill>
          <a:blip r:embed="rId2" cstate="print"/>
          <a:stretch>
            <a:fillRect/>
          </a:stretch>
        </p:blipFill>
        <p:spPr>
          <a:xfrm>
            <a:off x="762000" y="2514600"/>
            <a:ext cx="2914650" cy="3886200"/>
          </a:xfrm>
          <a:prstGeom prst="rect">
            <a:avLst/>
          </a:prstGeom>
        </p:spPr>
      </p:pic>
      <p:cxnSp>
        <p:nvCxnSpPr>
          <p:cNvPr id="6" name="Straight Arrow Connector 5"/>
          <p:cNvCxnSpPr/>
          <p:nvPr/>
        </p:nvCxnSpPr>
        <p:spPr>
          <a:xfrm rot="10800000" flipV="1">
            <a:off x="2590800" y="2286000"/>
            <a:ext cx="2971800" cy="1524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 name="Oval 12"/>
          <p:cNvSpPr/>
          <p:nvPr/>
        </p:nvSpPr>
        <p:spPr>
          <a:xfrm rot="285869">
            <a:off x="5486400" y="1295400"/>
            <a:ext cx="1828800" cy="1828800"/>
          </a:xfrm>
          <a:prstGeom prst="ellipse">
            <a:avLst/>
          </a:prstGeom>
          <a:ln>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Oil Plume</a:t>
            </a:r>
            <a:endParaRPr lang="en-US" dirty="0"/>
          </a:p>
        </p:txBody>
      </p:sp>
      <p:cxnSp>
        <p:nvCxnSpPr>
          <p:cNvPr id="15" name="Straight Arrow Connector 14"/>
          <p:cNvCxnSpPr/>
          <p:nvPr/>
        </p:nvCxnSpPr>
        <p:spPr>
          <a:xfrm rot="10800000" flipV="1">
            <a:off x="2362200" y="4648200"/>
            <a:ext cx="3429000" cy="76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1" name="Oval 20"/>
          <p:cNvSpPr/>
          <p:nvPr/>
        </p:nvSpPr>
        <p:spPr>
          <a:xfrm>
            <a:off x="5715000" y="3733800"/>
            <a:ext cx="1676400" cy="1600200"/>
          </a:xfrm>
          <a:prstGeom prst="ellipse">
            <a:avLst/>
          </a:prstGeom>
          <a:ln>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Heavy oil being pushed down</a:t>
            </a:r>
            <a:endParaRPr lang="en-US" dirty="0"/>
          </a:p>
        </p:txBody>
      </p:sp>
      <p:cxnSp>
        <p:nvCxnSpPr>
          <p:cNvPr id="24" name="Straight Arrow Connector 23"/>
          <p:cNvCxnSpPr/>
          <p:nvPr/>
        </p:nvCxnSpPr>
        <p:spPr>
          <a:xfrm rot="10800000">
            <a:off x="2057400" y="5943600"/>
            <a:ext cx="5029200" cy="76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8" name="Oval 27"/>
          <p:cNvSpPr/>
          <p:nvPr/>
        </p:nvSpPr>
        <p:spPr>
          <a:xfrm rot="282190">
            <a:off x="7086600" y="5181600"/>
            <a:ext cx="1524000" cy="1371600"/>
          </a:xfrm>
          <a:prstGeom prst="ellipse">
            <a:avLst/>
          </a:prstGeom>
          <a:ln>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2-inch layer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What I learned</a:t>
            </a:r>
            <a:endParaRPr lang="en-US" dirty="0">
              <a:solidFill>
                <a:schemeClr val="bg2">
                  <a:lumMod val="50000"/>
                </a:schemeClr>
              </a:solidFill>
            </a:endParaRPr>
          </a:p>
        </p:txBody>
      </p:sp>
      <p:sp>
        <p:nvSpPr>
          <p:cNvPr id="3" name="Content Placeholder 2"/>
          <p:cNvSpPr>
            <a:spLocks noGrp="1"/>
          </p:cNvSpPr>
          <p:nvPr>
            <p:ph idx="1"/>
          </p:nvPr>
        </p:nvSpPr>
        <p:spPr/>
        <p:txBody>
          <a:bodyPr/>
          <a:lstStyle/>
          <a:p>
            <a:pPr>
              <a:buNone/>
            </a:pPr>
            <a:r>
              <a:rPr lang="en-US" dirty="0" smtClean="0">
                <a:solidFill>
                  <a:schemeClr val="bg2">
                    <a:lumMod val="50000"/>
                  </a:schemeClr>
                </a:solidFill>
              </a:rPr>
              <a:t>	I learned that Dispersants can push oil down but can not completely eliminate oil. I also learned that oil under the surface of the water is called an oil plume. I learned how the layer of oil at the bottom of the ocean affects the food chain. I hope you learned as much as I did! I hope that you liked the Power Point!  </a:t>
            </a:r>
            <a:endParaRPr lang="en-US" dirty="0">
              <a:solidFill>
                <a:schemeClr val="bg2">
                  <a:lumMod val="5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32</Words>
  <Application>Microsoft Office PowerPoint</Application>
  <PresentationFormat>On-screen Show (4:3)</PresentationFormat>
  <Paragraphs>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Oil Plume Experiment</vt:lpstr>
      <vt:lpstr>Introduction </vt:lpstr>
      <vt:lpstr>The Purpose</vt:lpstr>
      <vt:lpstr>Dispersants</vt:lpstr>
      <vt:lpstr>Layer at the bottom </vt:lpstr>
      <vt:lpstr>The Process</vt:lpstr>
      <vt:lpstr>Results</vt:lpstr>
      <vt:lpstr>What I learned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Experiment</dc:title>
  <dc:creator>2019trh</dc:creator>
  <cp:lastModifiedBy>Trisha Badger</cp:lastModifiedBy>
  <cp:revision>16</cp:revision>
  <dcterms:created xsi:type="dcterms:W3CDTF">2010-10-06T16:17:57Z</dcterms:created>
  <dcterms:modified xsi:type="dcterms:W3CDTF">2010-10-19T18:57:34Z</dcterms:modified>
</cp:coreProperties>
</file>